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21" r:id="rId2"/>
    <p:sldId id="285" r:id="rId3"/>
    <p:sldId id="286" r:id="rId4"/>
    <p:sldId id="287" r:id="rId5"/>
    <p:sldId id="290" r:id="rId6"/>
    <p:sldId id="291" r:id="rId7"/>
    <p:sldId id="292" r:id="rId8"/>
    <p:sldId id="293" r:id="rId9"/>
    <p:sldId id="294" r:id="rId10"/>
    <p:sldId id="312" r:id="rId11"/>
    <p:sldId id="323" r:id="rId12"/>
    <p:sldId id="297" r:id="rId13"/>
    <p:sldId id="317" r:id="rId14"/>
    <p:sldId id="299" r:id="rId15"/>
    <p:sldId id="300" r:id="rId16"/>
    <p:sldId id="328" r:id="rId17"/>
    <p:sldId id="330" r:id="rId18"/>
    <p:sldId id="333" r:id="rId19"/>
    <p:sldId id="334" r:id="rId20"/>
    <p:sldId id="335" r:id="rId21"/>
    <p:sldId id="336" r:id="rId22"/>
    <p:sldId id="338" r:id="rId23"/>
    <p:sldId id="307" r:id="rId24"/>
    <p:sldId id="342" r:id="rId25"/>
    <p:sldId id="343" r:id="rId26"/>
    <p:sldId id="276" r:id="rId27"/>
    <p:sldId id="341" r:id="rId28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A53C2B"/>
    <a:srgbClr val="FF3300"/>
    <a:srgbClr val="E3CFE3"/>
    <a:srgbClr val="FBFDA7"/>
    <a:srgbClr val="F9FC7C"/>
    <a:srgbClr val="5BB4BB"/>
    <a:srgbClr val="9DD3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45"/>
    <p:restoredTop sz="94660"/>
  </p:normalViewPr>
  <p:slideViewPr>
    <p:cSldViewPr showGuides="1">
      <p:cViewPr>
        <p:scale>
          <a:sx n="76" d="100"/>
          <a:sy n="76" d="100"/>
        </p:scale>
        <p:origin x="-141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7AE426-CE36-4EE1-8477-4EBF81AC2B8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12/13/2021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  <a:t>‹#›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131486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4301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8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4403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sz="1200" dirty="0"/>
              <a:t>13</a:t>
            </a:fld>
            <a:endParaRPr 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algn="r">
              <a:buNone/>
            </a:pPr>
            <a:fld id="{9A0DB2DC-4C9A-4742-B13C-FB6460FD350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 b="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 b="0"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  <a:t>‹#›</a:t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file:///C:\Documents%20and%20Settings\Admin\Local%20Settings\Temp\Rar$DI01.453\H&#236;nh%20&#7843;nh%20ho&#7841;t%20&#273;&#7897;ng%20c&#7911;a%20h&#7879;%20ti&#234;u%20h&#243;a.flv" TargetMode="Externa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pPr>
              <a:buClrTx/>
              <a:buSzTx/>
              <a:buFontTx/>
            </a:pPr>
            <a:endParaRPr dirty="0"/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>
              <a:buClrTx/>
              <a:buSzTx/>
              <a:buFontTx/>
            </a:pPr>
            <a:endParaRPr dirty="0">
              <a:latin typeface="+mn-lt"/>
              <a:ea typeface="+mn-ea"/>
              <a:cs typeface="+mn-cs"/>
            </a:endParaRPr>
          </a:p>
        </p:txBody>
      </p:sp>
      <p:pic>
        <p:nvPicPr>
          <p:cNvPr id="14340" name="Picture 2" descr="E:\HONG NGOC\GIAO AN 12 CB - 2011\JPG021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571500"/>
            <a:ext cx="8077200" cy="6057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609600"/>
          </a:xfrm>
          <a:solidFill>
            <a:srgbClr val="FFFF00">
              <a:alpha val="100000"/>
            </a:srgbClr>
          </a:solidFill>
          <a:ln/>
        </p:spPr>
        <p:txBody>
          <a:bodyPr vert="horz" wrap="square" lIns="91440" tIns="45720" rIns="91440" bIns="45720" anchor="ctr" anchorCtr="0"/>
          <a:lstStyle/>
          <a:p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gđ của quá trình tiêu hóa thức ăn ở trùng gi</a:t>
            </a:r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y:</a:t>
            </a:r>
            <a:endParaRPr sz="3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276600"/>
          </a:xfrm>
          <a:ln>
            <a:solidFill>
              <a:srgbClr val="00B050">
                <a:alpha val="100000"/>
              </a:srgbClr>
            </a:solidFill>
            <a:miter/>
          </a:ln>
        </p:spPr>
        <p:txBody>
          <a:bodyPr vert="horz" wrap="square" lIns="91440" tIns="45720" rIns="91440" bIns="45720" anchor="t" anchorCtr="0"/>
          <a:lstStyle/>
          <a:p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chất d.dưỡng đơn giản được </a:t>
            </a:r>
            <a:r>
              <a:rPr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 thụ 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không b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tiêu hóa v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tế b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chất. Riêng phần T.Ă không được tiêu hóa trong không b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được </a:t>
            </a:r>
            <a:r>
              <a:rPr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thải ra 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theo kiểu xuất b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</a:p>
          <a:p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tế b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lõm dần v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o, hình th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</a:t>
            </a:r>
            <a:r>
              <a:rPr sz="2400" b="1" i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tiêu hóa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 T.Ă bên trong.</a:t>
            </a:r>
          </a:p>
          <a:p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Lizôxôm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gắn v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không b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tiêu hóa. Các </a:t>
            </a:r>
            <a:r>
              <a:rPr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enzim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lizôxôm v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không b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tiêu hóa v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thuỷ phân 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chất d.dưỡng phức tạp th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các chất d.dưỡng đơn giản</a:t>
            </a:r>
            <a:endParaRPr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28600"/>
            <a:ext cx="891539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 w="11430"/>
                <a:solidFill>
                  <a:srgbClr val="A53C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TIÊU HÓA Ở ĐỘNG VẬT CHƯA CÓ CƠ QUAN  TIÊU HÓA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7200" y="5334000"/>
            <a:ext cx="8229600" cy="12303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 dirty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n-US" sz="2800" b="1" i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1 </a:t>
            </a:r>
            <a:r>
              <a:rPr kumimoji="0" lang="en-US" sz="2800" b="1" i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2   3                       C</a:t>
            </a:r>
            <a:r>
              <a:rPr kumimoji="0" lang="en-US" sz="2800" b="1" i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1 </a:t>
            </a:r>
            <a:r>
              <a:rPr kumimoji="0" lang="en-US" sz="2800" b="1" i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3   2</a:t>
            </a:r>
          </a:p>
          <a:p>
            <a:pPr marR="0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kumimoji="0" lang="en-US" sz="2800" b="1" i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     B.</a:t>
            </a:r>
            <a:r>
              <a:rPr kumimoji="0" lang="en-US" sz="2800" b="1" i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800" b="1" i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3   1                       D.</a:t>
            </a:r>
            <a:r>
              <a:rPr kumimoji="0" lang="en-US" sz="2800" b="1" i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 </a:t>
            </a:r>
            <a:r>
              <a:rPr kumimoji="0" lang="en-US" sz="2800" b="1" i="1" kern="1200" cap="none" spc="0" normalizeH="0" baseline="0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1   2</a:t>
            </a:r>
            <a:endParaRPr kumimoji="0" lang="en-US" sz="2800" kern="1200" cap="none" spc="0" normalizeH="0" baseline="0" noProof="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486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54864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8200" y="6096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9600" y="6096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9600" y="6096000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1" grpId="0" animBg="1"/>
      <p:bldP spid="1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17- Tieu hoa o trung de giay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125" t="22871" r="17183" b="8513"/>
          <a:stretch>
            <a:fillRect/>
          </a:stretch>
        </p:blipFill>
        <p:spPr>
          <a:xfrm>
            <a:off x="3810000" y="2514600"/>
            <a:ext cx="36576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9" name="AutoShape 7"/>
          <p:cNvSpPr/>
          <p:nvPr/>
        </p:nvSpPr>
        <p:spPr>
          <a:xfrm>
            <a:off x="381000" y="1295400"/>
            <a:ext cx="73914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tiêu hóa nội b</a:t>
            </a: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ở ĐV đơn b</a:t>
            </a: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o: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80" name="Arc 8"/>
          <p:cNvSpPr/>
          <p:nvPr/>
        </p:nvSpPr>
        <p:spPr>
          <a:xfrm rot="-2825410" flipH="1">
            <a:off x="5199063" y="3714750"/>
            <a:ext cx="760412" cy="492125"/>
          </a:xfrm>
          <a:custGeom>
            <a:avLst/>
            <a:gdLst>
              <a:gd name="txL" fmla="*/ 0 w 28416"/>
              <a:gd name="txT" fmla="*/ 0 h 21600"/>
              <a:gd name="txR" fmla="*/ 28416 w 28416"/>
              <a:gd name="txB" fmla="*/ 21600 h 21600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8416" h="21600" fill="none">
                <a:moveTo>
                  <a:pt x="0" y="1239"/>
                </a:moveTo>
                <a:cubicBezTo>
                  <a:pt x="2315" y="419"/>
                  <a:pt x="4754" y="-1"/>
                  <a:pt x="7211" y="0"/>
                </a:cubicBezTo>
                <a:cubicBezTo>
                  <a:pt x="17555" y="0"/>
                  <a:pt x="26447" y="7333"/>
                  <a:pt x="28416" y="17488"/>
                </a:cubicBezTo>
              </a:path>
              <a:path w="28416" h="21600" stroke="0">
                <a:moveTo>
                  <a:pt x="0" y="1239"/>
                </a:moveTo>
                <a:cubicBezTo>
                  <a:pt x="2315" y="419"/>
                  <a:pt x="4754" y="-1"/>
                  <a:pt x="7211" y="0"/>
                </a:cubicBezTo>
                <a:cubicBezTo>
                  <a:pt x="17555" y="0"/>
                  <a:pt x="26447" y="7333"/>
                  <a:pt x="28416" y="17488"/>
                </a:cubicBezTo>
                <a:lnTo>
                  <a:pt x="7211" y="21600"/>
                </a:lnTo>
                <a:lnTo>
                  <a:pt x="0" y="1239"/>
                </a:lnTo>
                <a:close/>
              </a:path>
            </a:pathLst>
          </a:custGeom>
          <a:noFill/>
          <a:ln w="76200" cap="flat" cmpd="sng">
            <a:solidFill>
              <a:srgbClr val="66FF33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Arc 9"/>
          <p:cNvSpPr/>
          <p:nvPr/>
        </p:nvSpPr>
        <p:spPr>
          <a:xfrm rot="-285564" flipH="1" flipV="1">
            <a:off x="4114800" y="5410200"/>
            <a:ext cx="914400" cy="228600"/>
          </a:xfrm>
          <a:custGeom>
            <a:avLst/>
            <a:gdLst>
              <a:gd name="txL" fmla="*/ 0 w 30820"/>
              <a:gd name="txT" fmla="*/ 0 h 21600"/>
              <a:gd name="txR" fmla="*/ 30820 w 30820"/>
              <a:gd name="txB" fmla="*/ 21600 h 21600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0820" h="21600" fill="none">
                <a:moveTo>
                  <a:pt x="-1" y="2066"/>
                </a:moveTo>
                <a:cubicBezTo>
                  <a:pt x="2883" y="705"/>
                  <a:pt x="6031" y="-1"/>
                  <a:pt x="9220" y="0"/>
                </a:cubicBezTo>
                <a:cubicBezTo>
                  <a:pt x="21149" y="0"/>
                  <a:pt x="30820" y="9670"/>
                  <a:pt x="30820" y="21600"/>
                </a:cubicBezTo>
              </a:path>
              <a:path w="30820" h="21600" stroke="0">
                <a:moveTo>
                  <a:pt x="-1" y="2066"/>
                </a:moveTo>
                <a:cubicBezTo>
                  <a:pt x="2883" y="705"/>
                  <a:pt x="6031" y="-1"/>
                  <a:pt x="9220" y="0"/>
                </a:cubicBezTo>
                <a:cubicBezTo>
                  <a:pt x="21149" y="0"/>
                  <a:pt x="30820" y="9670"/>
                  <a:pt x="30820" y="21600"/>
                </a:cubicBezTo>
                <a:lnTo>
                  <a:pt x="9220" y="21600"/>
                </a:lnTo>
                <a:lnTo>
                  <a:pt x="-1" y="2066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Line 10"/>
          <p:cNvSpPr/>
          <p:nvPr/>
        </p:nvSpPr>
        <p:spPr>
          <a:xfrm>
            <a:off x="3657600" y="3886200"/>
            <a:ext cx="838200" cy="152400"/>
          </a:xfrm>
          <a:prstGeom prst="line">
            <a:avLst/>
          </a:prstGeom>
          <a:ln w="571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283" name="Line 11"/>
          <p:cNvSpPr/>
          <p:nvPr/>
        </p:nvSpPr>
        <p:spPr>
          <a:xfrm>
            <a:off x="3733800" y="3048000"/>
            <a:ext cx="838200" cy="152400"/>
          </a:xfrm>
          <a:prstGeom prst="line">
            <a:avLst/>
          </a:prstGeom>
          <a:ln w="571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284" name="Text Box 12"/>
          <p:cNvSpPr txBox="1"/>
          <p:nvPr/>
        </p:nvSpPr>
        <p:spPr>
          <a:xfrm>
            <a:off x="5943600" y="4038600"/>
            <a:ext cx="3048000" cy="830263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không b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tiêu hóa</a:t>
            </a:r>
            <a:endParaRPr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85" name="Line 13"/>
          <p:cNvSpPr/>
          <p:nvPr/>
        </p:nvSpPr>
        <p:spPr>
          <a:xfrm flipH="1">
            <a:off x="5562600" y="4495800"/>
            <a:ext cx="1066800" cy="228600"/>
          </a:xfrm>
          <a:prstGeom prst="line">
            <a:avLst/>
          </a:prstGeom>
          <a:ln w="571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286" name="Text Box 14"/>
          <p:cNvSpPr txBox="1"/>
          <p:nvPr/>
        </p:nvSpPr>
        <p:spPr>
          <a:xfrm>
            <a:off x="304800" y="4495800"/>
            <a:ext cx="3276600" cy="830263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Lizoxom 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 v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không b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tiêu hóa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87" name="Line 15"/>
          <p:cNvSpPr/>
          <p:nvPr/>
        </p:nvSpPr>
        <p:spPr>
          <a:xfrm flipV="1">
            <a:off x="3200400" y="4572000"/>
            <a:ext cx="1676400" cy="228600"/>
          </a:xfrm>
          <a:prstGeom prst="line">
            <a:avLst/>
          </a:prstGeom>
          <a:ln w="571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288" name="Text Box 16"/>
          <p:cNvSpPr txBox="1"/>
          <p:nvPr/>
        </p:nvSpPr>
        <p:spPr>
          <a:xfrm>
            <a:off x="762000" y="3429000"/>
            <a:ext cx="3124200" cy="830263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Enzim từ 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lizoxom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không b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tiêu hóa</a:t>
            </a:r>
            <a:endParaRPr sz="24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89" name="Text Box 17"/>
          <p:cNvSpPr txBox="1"/>
          <p:nvPr/>
        </p:nvSpPr>
        <p:spPr>
          <a:xfrm>
            <a:off x="685800" y="2514600"/>
            <a:ext cx="3276600" cy="830263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dinh dưỡng đơn giản đi v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tế b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chất</a:t>
            </a:r>
            <a:endParaRPr sz="24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90" name="AutoShape 18"/>
          <p:cNvSpPr/>
          <p:nvPr/>
        </p:nvSpPr>
        <p:spPr>
          <a:xfrm rot="5010554">
            <a:off x="4386263" y="3770313"/>
            <a:ext cx="300037" cy="80962"/>
          </a:xfrm>
          <a:prstGeom prst="wave">
            <a:avLst>
              <a:gd name="adj1" fmla="val 13005"/>
              <a:gd name="adj2" fmla="val -10000"/>
            </a:avLst>
          </a:prstGeom>
          <a:solidFill>
            <a:srgbClr val="808000"/>
          </a:solidFill>
          <a:ln w="28575" cap="flat" cmpd="sng">
            <a:solidFill>
              <a:srgbClr val="FF3399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54291" name="Text Box 19"/>
          <p:cNvSpPr txBox="1"/>
          <p:nvPr/>
        </p:nvSpPr>
        <p:spPr>
          <a:xfrm>
            <a:off x="1371600" y="5334000"/>
            <a:ext cx="2667000" cy="457200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 dirty="0">
                <a:solidFill>
                  <a:srgbClr val="A53C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thải ra ngo</a:t>
            </a:r>
            <a:r>
              <a:rPr sz="2400" b="1" i="1" dirty="0">
                <a:solidFill>
                  <a:srgbClr val="A53C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A53C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sz="2400" b="1" i="1" dirty="0">
              <a:solidFill>
                <a:srgbClr val="A53C2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92" name="Text Box 20"/>
          <p:cNvSpPr txBox="1"/>
          <p:nvPr/>
        </p:nvSpPr>
        <p:spPr>
          <a:xfrm>
            <a:off x="6096000" y="2057400"/>
            <a:ext cx="2133600" cy="461963"/>
          </a:xfrm>
          <a:prstGeom prst="rect">
            <a:avLst/>
          </a:prstGeom>
          <a:solidFill>
            <a:srgbClr val="A6F0F8"/>
          </a:solidFill>
          <a:ln w="12700" cap="flat" cmpd="sng">
            <a:solidFill>
              <a:srgbClr val="FF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 gi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93" name="Arc 21"/>
          <p:cNvSpPr/>
          <p:nvPr/>
        </p:nvSpPr>
        <p:spPr>
          <a:xfrm flipH="1" flipV="1">
            <a:off x="4953000" y="4648200"/>
            <a:ext cx="533400" cy="3048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 cap="flat" cmpd="sng">
            <a:solidFill>
              <a:srgbClr val="0099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94" name="Arc 22"/>
          <p:cNvSpPr/>
          <p:nvPr/>
        </p:nvSpPr>
        <p:spPr>
          <a:xfrm flipH="1" flipV="1">
            <a:off x="4572000" y="4114800"/>
            <a:ext cx="152400" cy="3810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 cap="flat" cmpd="sng">
            <a:solidFill>
              <a:srgbClr val="FF99FF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Arc 23"/>
          <p:cNvSpPr/>
          <p:nvPr/>
        </p:nvSpPr>
        <p:spPr>
          <a:xfrm flipH="1">
            <a:off x="4340225" y="3276600"/>
            <a:ext cx="188913" cy="533400"/>
          </a:xfrm>
          <a:custGeom>
            <a:avLst/>
            <a:gdLst>
              <a:gd name="txL" fmla="*/ 0 w 17857"/>
              <a:gd name="txT" fmla="*/ 0 h 21600"/>
              <a:gd name="txR" fmla="*/ 17857 w 17857"/>
              <a:gd name="txB" fmla="*/ 21600 h 21600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7857" h="21600" fill="none">
                <a:moveTo>
                  <a:pt x="0" y="249"/>
                </a:moveTo>
                <a:cubicBezTo>
                  <a:pt x="1083" y="83"/>
                  <a:pt x="2177" y="-1"/>
                  <a:pt x="3273" y="0"/>
                </a:cubicBezTo>
                <a:cubicBezTo>
                  <a:pt x="8671" y="0"/>
                  <a:pt x="13874" y="2021"/>
                  <a:pt x="17857" y="5666"/>
                </a:cubicBezTo>
              </a:path>
              <a:path w="17857" h="21600" stroke="0">
                <a:moveTo>
                  <a:pt x="0" y="249"/>
                </a:moveTo>
                <a:cubicBezTo>
                  <a:pt x="1083" y="83"/>
                  <a:pt x="2177" y="-1"/>
                  <a:pt x="3273" y="0"/>
                </a:cubicBezTo>
                <a:cubicBezTo>
                  <a:pt x="8671" y="0"/>
                  <a:pt x="13874" y="2021"/>
                  <a:pt x="17857" y="5666"/>
                </a:cubicBezTo>
                <a:lnTo>
                  <a:pt x="3273" y="21600"/>
                </a:lnTo>
                <a:lnTo>
                  <a:pt x="0" y="249"/>
                </a:lnTo>
                <a:close/>
              </a:path>
            </a:pathLst>
          </a:custGeom>
          <a:noFill/>
          <a:ln w="57150" cap="flat" cmpd="sng">
            <a:solidFill>
              <a:srgbClr val="FF3399">
                <a:alpha val="100000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96" name="Arc 24"/>
          <p:cNvSpPr/>
          <p:nvPr/>
        </p:nvSpPr>
        <p:spPr>
          <a:xfrm>
            <a:off x="4800600" y="3276600"/>
            <a:ext cx="533400" cy="19812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 cap="flat" cmpd="sng">
            <a:solidFill>
              <a:schemeClr val="bg2">
                <a:alpha val="10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228600"/>
            <a:ext cx="891539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 w="11430"/>
                <a:solidFill>
                  <a:srgbClr val="A53C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TIÊU HÓA Ở ĐỘNG VẬT CHƯA CÓ CƠ QUAN  TIÊU HÓA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1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1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10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18" presetClass="entr" presetSubtype="9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9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18" presetClass="entr" presetSubtype="9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3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0"/>
                            </p:stCondLst>
                            <p:childTnLst>
                              <p:par>
                                <p:cTn id="95" presetID="18" presetClass="entr" presetSubtype="9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7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8" presetClass="entr" presetSubtype="3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1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3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7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84" grpId="0"/>
      <p:bldP spid="54286" grpId="0"/>
      <p:bldP spid="54288" grpId="0"/>
      <p:bldP spid="54289" grpId="0"/>
      <p:bldP spid="54290" grpId="0" animBg="1"/>
      <p:bldP spid="54290" grpId="1" animBg="1"/>
      <p:bldP spid="54291" grpId="0"/>
      <p:bldP spid="5429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/>
          <p:cNvSpPr txBox="1"/>
          <p:nvPr/>
        </p:nvSpPr>
        <p:spPr>
          <a:xfrm>
            <a:off x="228600" y="1143000"/>
            <a:ext cx="8686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i="1" dirty="0">
                <a:solidFill>
                  <a:srgbClr val="2F21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sz="2800" b="1" dirty="0">
                <a:solidFill>
                  <a:srgbClr val="2F21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 diện </a:t>
            </a:r>
            <a:r>
              <a:rPr sz="2800" b="1" i="1" dirty="0">
                <a:solidFill>
                  <a:srgbClr val="2F21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ĐV đơn b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như : Trùng gi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 trùng roi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</a:p>
        </p:txBody>
      </p:sp>
      <p:sp>
        <p:nvSpPr>
          <p:cNvPr id="25603" name="Text Box 5"/>
          <p:cNvSpPr txBox="1"/>
          <p:nvPr/>
        </p:nvSpPr>
        <p:spPr>
          <a:xfrm>
            <a:off x="457200" y="1905000"/>
            <a:ext cx="86868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i="1" dirty="0">
                <a:solidFill>
                  <a:srgbClr val="2F21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sz="2800" b="1" dirty="0">
                <a:solidFill>
                  <a:srgbClr val="2F21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tiêu hóa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800" b="1" i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hóa nội b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16" name="Rectangle 3"/>
          <p:cNvSpPr txBox="1"/>
          <p:nvPr/>
        </p:nvSpPr>
        <p:spPr>
          <a:xfrm>
            <a:off x="533400" y="2667000"/>
            <a:ext cx="8229600" cy="20574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>
              <a:spcBef>
                <a:spcPct val="50000"/>
              </a:spcBef>
            </a:pPr>
            <a:r>
              <a:rPr sz="2800" dirty="0">
                <a:latin typeface="Times New Roman" panose="02020603050405020304" pitchFamily="18" charset="0"/>
              </a:rPr>
              <a:t>*</a:t>
            </a:r>
            <a:r>
              <a:rPr sz="2800" b="1" dirty="0">
                <a:latin typeface="Times New Roman" panose="02020603050405020304" pitchFamily="18" charset="0"/>
              </a:rPr>
              <a:t>Quá trình tiêu hóa: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Thức ăn 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không b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tiêu hóa + 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lizôxôm 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chất dinh dưỡng đơn giản được hấp thụ, còn chất cặn bã thải ra ngo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8600"/>
            <a:ext cx="891539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 w="11430"/>
                <a:solidFill>
                  <a:srgbClr val="A53C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TIÊU HÓA Ở ĐỘNG VẬT CHƯA CÓ CƠ QUAN  TIÊU HÓA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Content Placeholder 26625"/>
          <p:cNvGraphicFramePr>
            <a:graphicFrameLocks noGrp="1"/>
          </p:cNvGraphicFramePr>
          <p:nvPr>
            <p:ph idx="1"/>
          </p:nvPr>
        </p:nvGraphicFramePr>
        <p:xfrm>
          <a:off x="533400" y="914400"/>
          <a:ext cx="8229600" cy="44958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4572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1.TH ở ĐV có túi tiêu hóa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2.TH ở ĐV có ống tiêu hóa</a:t>
                      </a:r>
                      <a:endParaRPr lang="en-US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1004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0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10064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000" dirty="0">
                        <a:solidFill>
                          <a:srgbClr val="000000"/>
                        </a:solidFill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13255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0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srgbClr val="A53C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III.TIÊU HÓA Ở ĐỘNG VẬT CÓ CƠ QUAN TIÊU HÓA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  <a:miter/>
          </a:ln>
        </p:spPr>
        <p:txBody>
          <a:bodyPr vert="horz" wrap="square" lIns="91440" tIns="45720" rIns="91440" bIns="45720" anchor="ctr" anchorCtr="0"/>
          <a:lstStyle/>
          <a:p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HỌC TẬP (4 PHÚT)</a:t>
            </a:r>
            <a:endParaRPr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7651" name="Content Placeholder 27650"/>
          <p:cNvGraphicFramePr>
            <a:graphicFrameLocks noGrp="1"/>
          </p:cNvGraphicFramePr>
          <p:nvPr>
            <p:ph idx="1"/>
          </p:nvPr>
        </p:nvGraphicFramePr>
        <p:xfrm>
          <a:off x="533400" y="1066800"/>
          <a:ext cx="8229600" cy="5364163"/>
        </p:xfrm>
        <a:graphic>
          <a:graphicData uri="http://schemas.openxmlformats.org/drawingml/2006/table">
            <a:tbl>
              <a:tblPr/>
              <a:tblGrid>
                <a:gridCol w="2362200"/>
                <a:gridCol w="2895600"/>
                <a:gridCol w="2971800"/>
              </a:tblGrid>
              <a:tr h="609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 So sánh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1.ĐV có túi tiêu hóa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4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2.ĐV có ống tiêu hóa</a:t>
                      </a:r>
                      <a:endParaRPr lang="en-US" sz="24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 diện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 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cơ quan tiêu hóa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2400" dirty="0">
                        <a:solidFill>
                          <a:srgbClr val="0D0D0D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74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 tiêu hóa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9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 trình tiêu hóa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4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untitled">
            <a:hlinkClick r:id="" action="ppaction://noaction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33400"/>
            <a:ext cx="3962400" cy="5029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8675" name="Picture 7" descr="Untitled-7"/>
          <p:cNvPicPr>
            <a:picLocks noChangeAspect="1"/>
          </p:cNvPicPr>
          <p:nvPr/>
        </p:nvPicPr>
        <p:blipFill>
          <a:blip r:embed="rId3"/>
          <a:srcRect l="5978" t="8745" r="5083" b="5157"/>
          <a:stretch>
            <a:fillRect/>
          </a:stretch>
        </p:blipFill>
        <p:spPr>
          <a:xfrm>
            <a:off x="4529138" y="762000"/>
            <a:ext cx="4246562" cy="4495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1524000" y="57150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Thủy tức</a:t>
            </a:r>
            <a:endParaRPr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5638800"/>
            <a:ext cx="1371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sz="20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  <a:miter/>
          </a:ln>
        </p:spPr>
        <p:txBody>
          <a:bodyPr vert="horz" wrap="square" lIns="91440" tIns="45720" rIns="91440" bIns="45720" anchor="ctr" anchorCtr="0"/>
          <a:lstStyle/>
          <a:p>
            <a:r>
              <a:rPr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HỌC TẬP (4 PHÚT)</a:t>
            </a:r>
            <a:endParaRPr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9699" name="Content Placeholder 29698"/>
          <p:cNvGraphicFramePr>
            <a:graphicFrameLocks noGrp="1"/>
          </p:cNvGraphicFramePr>
          <p:nvPr>
            <p:ph idx="1"/>
          </p:nvPr>
        </p:nvGraphicFramePr>
        <p:xfrm>
          <a:off x="685800" y="990600"/>
          <a:ext cx="8229600" cy="5473700"/>
        </p:xfrm>
        <a:graphic>
          <a:graphicData uri="http://schemas.openxmlformats.org/drawingml/2006/table">
            <a:tbl>
              <a:tblPr/>
              <a:tblGrid>
                <a:gridCol w="2362200"/>
                <a:gridCol w="2895600"/>
                <a:gridCol w="2971800"/>
              </a:tblGrid>
              <a:tr h="609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 So sánh</a:t>
                      </a:r>
                      <a:endParaRPr lang="en-US" sz="2000" b="1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1.ĐV có túi tiêu hóa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ĐV có ống tiêu hóa</a:t>
                      </a:r>
                      <a:endParaRPr lang="en-US" sz="20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 diện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Ruột khoang, giun dẹp.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112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</a:t>
                      </a:r>
                    </a:p>
                    <a:p>
                      <a:pPr lvl="0" eaLnBrk="1" hangingPunct="1"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cơ quan tiêu hóa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-457200" eaLnBrk="1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túi, được tạo th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nhiều TB (có </a:t>
                      </a:r>
                      <a:r>
                        <a:rPr sz="2000"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lỗ</a:t>
                      </a: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sz="2000"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thông 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 bên ngo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i).</a:t>
                      </a:r>
                    </a:p>
                    <a:p>
                      <a:pPr marL="457200" lvl="0" indent="-457200" eaLnBrk="1" hangingPunct="1"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4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 tiêu hóa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-Ngoại b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o, nội b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o.</a:t>
                      </a:r>
                      <a:endParaRPr lang="en-US" sz="20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860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 trình tiêu hóa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-457200" eaLnBrk="1" hangingPunct="1"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Enzim từ TB tuyến tiết v</a:t>
                      </a:r>
                      <a:r>
                        <a:rPr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túi TH phân hủy TĂ → các</a:t>
                      </a: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mẫu  nhỏ </a:t>
                      </a:r>
                      <a:r>
                        <a:rPr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(TH ngoại b</a:t>
                      </a:r>
                      <a:r>
                        <a:rPr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o), </a:t>
                      </a: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Các mẫu nhỏ được hấp thụ</a:t>
                      </a: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</a:t>
                      </a:r>
                      <a:r>
                        <a:rPr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TB để TH tiếp </a:t>
                      </a:r>
                      <a:r>
                        <a:rPr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 </a:t>
                      </a:r>
                      <a:r>
                        <a:rPr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(TH</a:t>
                      </a: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nội b</a:t>
                      </a:r>
                      <a:r>
                        <a:rPr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o) </a:t>
                      </a:r>
                      <a:r>
                        <a:rPr dirty="0">
                          <a:latin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lvl="0" indent="-457200" eaLnBrk="1" hangingPunct="1">
                        <a:buNone/>
                      </a:pP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24200" y="1676400"/>
            <a:ext cx="2743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2209800"/>
            <a:ext cx="26670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3505200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4419600"/>
            <a:ext cx="27432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 descr="aiptasi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1676400"/>
            <a:ext cx="3048000" cy="4495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676400"/>
            <a:ext cx="2971800" cy="44958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" name="Picture 2" descr="untitled">
            <a:hlinkClick r:id="" action="ppaction://noaction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752600"/>
            <a:ext cx="2971800" cy="44196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miter/>
            <a:headEnd type="none" w="med" len="med"/>
            <a:tailEnd type="none" w="med" len="me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792163"/>
          </a:xfrm>
          <a:solidFill>
            <a:schemeClr val="bg1">
              <a:alpha val="100000"/>
            </a:schemeClr>
          </a:solidFill>
          <a:ln>
            <a:solidFill>
              <a:schemeClr val="accent1">
                <a:alpha val="100000"/>
              </a:schemeClr>
            </a:solidFill>
            <a:miter/>
          </a:ln>
        </p:spPr>
        <p:txBody>
          <a:bodyPr vert="horz" wrap="square" lIns="91440" tIns="45720" rIns="91440" bIns="45720" anchor="ctr" anchorCtr="0"/>
          <a:lstStyle/>
          <a:p>
            <a:r>
              <a:rPr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PHIẾU HỌC TẬP (4 PHÚT)</a:t>
            </a:r>
            <a:endParaRPr sz="30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0723" name="Content Placeholder 30722"/>
          <p:cNvGraphicFramePr>
            <a:graphicFrameLocks noGrp="1"/>
          </p:cNvGraphicFramePr>
          <p:nvPr>
            <p:ph idx="1"/>
          </p:nvPr>
        </p:nvGraphicFramePr>
        <p:xfrm>
          <a:off x="533400" y="838200"/>
          <a:ext cx="8229600" cy="5516563"/>
        </p:xfrm>
        <a:graphic>
          <a:graphicData uri="http://schemas.openxmlformats.org/drawingml/2006/table">
            <a:tbl>
              <a:tblPr/>
              <a:tblGrid>
                <a:gridCol w="2362200"/>
                <a:gridCol w="2895600"/>
                <a:gridCol w="2971800"/>
              </a:tblGrid>
              <a:tr h="609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b="1" dirty="0">
                          <a:solidFill>
                            <a:srgbClr val="0D0D0D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 So sánh</a:t>
                      </a:r>
                      <a:endParaRPr lang="en-US" sz="2000" b="1" dirty="0">
                        <a:solidFill>
                          <a:srgbClr val="0D0D0D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1.ĐV có túi tiêu hóa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ĐV có ống tiêu hóa</a:t>
                      </a:r>
                      <a:endParaRPr lang="en-US" sz="2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016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 diện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Ruột khoang, giun dẹp.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ĐV có x.sống, nhiều ĐV không  x.sống</a:t>
                      </a: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44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 tạo </a:t>
                      </a:r>
                    </a:p>
                    <a:p>
                      <a:pPr lvl="0" algn="ctr" eaLnBrk="1" hangingPunct="1"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cơ quan tiêu hóa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-457200" eaLnBrk="1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túi, được tạo th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</a:t>
                      </a: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từ nhiều TB (có </a:t>
                      </a:r>
                      <a:r>
                        <a:rPr sz="2000"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lỗ</a:t>
                      </a: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sz="2000"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thông 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 bên ngo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i).</a:t>
                      </a:r>
                    </a:p>
                    <a:p>
                      <a:pPr marL="457200" lvl="0" indent="-457200" eaLnBrk="1" hangingPunct="1">
                        <a:buNone/>
                      </a:pPr>
                      <a:endParaRPr lang="en-US" sz="2000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-457200" eaLnBrk="1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</a:rPr>
                        <a:t>- Hình ống, gồm nhiều</a:t>
                      </a: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</a:rPr>
                        <a:t> b.phận: miệng, hầu, thực </a:t>
                      </a: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</a:rPr>
                        <a:t>quản, dạ dày, ruột, hậu</a:t>
                      </a: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</a:rPr>
                        <a:t> môn. (có </a:t>
                      </a:r>
                      <a:r>
                        <a:rPr sz="2000" b="1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2 lỗ thông </a:t>
                      </a:r>
                      <a:r>
                        <a:rPr sz="2000" dirty="0">
                          <a:latin typeface="Times New Roman" panose="02020603050405020304" pitchFamily="18" charset="0"/>
                        </a:rPr>
                        <a:t>ra bên</a:t>
                      </a: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</a:rPr>
                        <a:t>ngoài)</a:t>
                      </a:r>
                      <a:endParaRPr lang="en-US" sz="20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 thức tiêu hóa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-Ngoại b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o, nội b</a:t>
                      </a:r>
                      <a:r>
                        <a:rPr sz="2000"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o.</a:t>
                      </a:r>
                      <a:endParaRPr lang="en-US" sz="20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2000" dirty="0">
                          <a:latin typeface="Arial" panose="020B0604020202020204" pitchFamily="34" charset="0"/>
                        </a:rPr>
                        <a:t>- </a:t>
                      </a:r>
                      <a:r>
                        <a:rPr sz="2000" dirty="0">
                          <a:latin typeface="Times New Roman" panose="02020603050405020304" pitchFamily="18" charset="0"/>
                        </a:rPr>
                        <a:t>Ngoại bào.</a:t>
                      </a:r>
                      <a:endParaRPr lang="en-US" sz="2000" dirty="0">
                        <a:latin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11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endParaRPr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0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 trình tiêu hóa</a:t>
                      </a:r>
                      <a:endParaRPr lang="en-US" sz="20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457200" lvl="0" indent="-457200" eaLnBrk="1" hangingPunct="1">
                        <a:buNone/>
                      </a:pP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Enzim từ TB tuyến tiết v</a:t>
                      </a:r>
                      <a:r>
                        <a:rPr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túi TH phân hủy TĂ → các</a:t>
                      </a: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mẫu  nhỏ </a:t>
                      </a:r>
                      <a:r>
                        <a:rPr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(TH ngoại b</a:t>
                      </a:r>
                      <a:r>
                        <a:rPr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o), </a:t>
                      </a: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Các mẫu nhỏ được hấp thụ</a:t>
                      </a: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</a:t>
                      </a:r>
                      <a:r>
                        <a:rPr dirty="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TB để TH tiếp </a:t>
                      </a:r>
                      <a:r>
                        <a:rPr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tục </a:t>
                      </a:r>
                      <a:r>
                        <a:rPr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(TH</a:t>
                      </a:r>
                    </a:p>
                    <a:p>
                      <a:pPr marL="457200" lvl="0" indent="-457200" eaLnBrk="1" hangingPunct="1">
                        <a:buNone/>
                      </a:pPr>
                      <a:r>
                        <a:rPr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nội b</a:t>
                      </a:r>
                      <a:r>
                        <a:rPr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à</a:t>
                      </a:r>
                      <a:r>
                        <a:rPr b="1" i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o) </a:t>
                      </a:r>
                      <a:r>
                        <a:rPr dirty="0">
                          <a:latin typeface="Times New Roman" panose="02020603050405020304" pitchFamily="18" charset="0"/>
                        </a:rPr>
                        <a:t>.</a:t>
                      </a:r>
                      <a:endParaRPr lang="en-US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sz="2000" dirty="0">
                        <a:latin typeface="Times New Roman" panose="02020603050405020304" pitchFamily="18" charset="0"/>
                      </a:endParaRPr>
                    </a:p>
                    <a:p>
                      <a:pPr lvl="0" eaLnBrk="1" hangingPunct="1">
                        <a:buNone/>
                      </a:pPr>
                      <a:r>
                        <a:rPr sz="2000" dirty="0">
                          <a:latin typeface="Times New Roman" panose="02020603050405020304" pitchFamily="18" charset="0"/>
                        </a:rPr>
                        <a:t>T.Ă đi qua ống TH được biến đổi </a:t>
                      </a:r>
                      <a:r>
                        <a:rPr sz="2000" b="1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cơ</a:t>
                      </a:r>
                      <a:r>
                        <a:rPr sz="2000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sz="2000" b="1" i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</a:rPr>
                        <a:t>học và hóa học </a:t>
                      </a:r>
                      <a:r>
                        <a:rPr sz="2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→</a:t>
                      </a:r>
                      <a:r>
                        <a:rPr sz="2000" dirty="0">
                          <a:latin typeface="Times New Roman" panose="02020603050405020304" pitchFamily="18" charset="0"/>
                        </a:rPr>
                        <a:t>những chất đơn giản và được hấp thụ vào máu.</a:t>
                      </a:r>
                      <a:endParaRPr sz="2000" dirty="0">
                        <a:latin typeface="Arial" panose="020B0604020202020204" pitchFamily="34" charset="0"/>
                      </a:endParaRPr>
                    </a:p>
                    <a:p>
                      <a:pPr lvl="0" eaLnBrk="1" hangingPunct="1">
                        <a:buNone/>
                      </a:pPr>
                      <a:endParaRPr lang="en-US" dirty="0"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867400" y="1524000"/>
            <a:ext cx="2819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2209800"/>
            <a:ext cx="27432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3810000"/>
            <a:ext cx="25146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4419600"/>
            <a:ext cx="2819400" cy="182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7" descr="Untitled-7"/>
          <p:cNvPicPr>
            <a:picLocks noChangeAspect="1"/>
          </p:cNvPicPr>
          <p:nvPr/>
        </p:nvPicPr>
        <p:blipFill>
          <a:blip r:embed="rId2"/>
          <a:srcRect l="5978" t="8745" r="5083" b="5157"/>
          <a:stretch>
            <a:fillRect/>
          </a:stretch>
        </p:blipFill>
        <p:spPr>
          <a:xfrm>
            <a:off x="2971800" y="1524000"/>
            <a:ext cx="2755900" cy="480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0"/>
            <a:ext cx="440055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1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2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419600" cy="365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943" name="Picture 7" descr="Untitled-7"/>
          <p:cNvPicPr>
            <a:picLocks noChangeAspect="1"/>
          </p:cNvPicPr>
          <p:nvPr/>
        </p:nvPicPr>
        <p:blipFill>
          <a:blip r:embed="rId5"/>
          <a:srcRect l="5978" t="8745" r="5083" b="5157"/>
          <a:stretch>
            <a:fillRect/>
          </a:stretch>
        </p:blipFill>
        <p:spPr>
          <a:xfrm>
            <a:off x="5037138" y="2971800"/>
            <a:ext cx="36703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48"/>
          <p:cNvSpPr txBox="1"/>
          <p:nvPr/>
        </p:nvSpPr>
        <p:spPr>
          <a:xfrm>
            <a:off x="750888" y="3749675"/>
            <a:ext cx="7947025" cy="1970088"/>
          </a:xfrm>
          <a:prstGeom prst="rect">
            <a:avLst/>
          </a:prstGeom>
          <a:solidFill>
            <a:srgbClr val="0DB30D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C000"/>
                </a:solidFill>
                <a:latin typeface="Tahoma" panose="020B0604030504040204" pitchFamily="34" charset="0"/>
              </a:rPr>
              <a:t>  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 d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cơ(mề): </a:t>
            </a:r>
            <a:r>
              <a:rPr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khỏe, nghiền nát thức ăn dạng hạt. Trong dạ d</a:t>
            </a:r>
            <a:r>
              <a:rPr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cơ còn có những viên sỏi (do ĐV nuốt v</a:t>
            </a:r>
            <a:r>
              <a:rPr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o) l</a:t>
            </a:r>
            <a:r>
              <a:rPr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tăng hiệu quả nghiền nát thức ăn.</a:t>
            </a:r>
            <a:endParaRPr sz="3000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45"/>
          <p:cNvSpPr txBox="1"/>
          <p:nvPr/>
        </p:nvSpPr>
        <p:spPr>
          <a:xfrm>
            <a:off x="534988" y="1066800"/>
            <a:ext cx="8228012" cy="1077913"/>
          </a:xfrm>
          <a:prstGeom prst="rect">
            <a:avLst/>
          </a:prstGeom>
          <a:solidFill>
            <a:srgbClr val="7030A0"/>
          </a:solidFill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Diều:</a:t>
            </a: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một phần thực quản biến đổi th</a:t>
            </a: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nh, l</a:t>
            </a: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nơi chứa thức ăn v</a:t>
            </a: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</a:t>
            </a: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mềm thức ăn.</a:t>
            </a:r>
            <a:endParaRPr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609600" y="2057400"/>
            <a:ext cx="8229600" cy="1570038"/>
          </a:xfrm>
          <a:prstGeom prst="rect">
            <a:avLst/>
          </a:prstGeom>
          <a:solidFill>
            <a:srgbClr val="FFFF66"/>
          </a:solidFill>
          <a:ln w="508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▼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Ống tiêu hóa của một số động vật như giun đất, châu chấu, chim có bộ phận nào khác với  ống tiêu hóa của người 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dirty="0"/>
          </a:p>
        </p:txBody>
      </p:sp>
      <p:sp>
        <p:nvSpPr>
          <p:cNvPr id="4" name="AutoShape 4" descr="Walnut"/>
          <p:cNvSpPr>
            <a:spLocks noGrp="1"/>
          </p:cNvSpPr>
          <p:nvPr>
            <p:ph idx="1"/>
          </p:nvPr>
        </p:nvSpPr>
        <p:spPr>
          <a:xfrm>
            <a:off x="1905000" y="914400"/>
            <a:ext cx="6248400" cy="3581400"/>
          </a:xfrm>
          <a:prstGeom prst="cloudCallout">
            <a:avLst>
              <a:gd name="adj1" fmla="val -23083"/>
              <a:gd name="adj2" fmla="val 63778"/>
            </a:avLst>
          </a:prstGeom>
          <a:solidFill>
            <a:srgbClr val="FFFF00">
              <a:alpha val="100000"/>
            </a:srgbClr>
          </a:solidFill>
          <a:ln>
            <a:solidFill>
              <a:schemeClr val="tx1">
                <a:alpha val="100000"/>
              </a:schemeClr>
            </a:solidFill>
            <a:headEnd w="sm" len="sm"/>
            <a:tailEnd w="sm" len="sm"/>
          </a:ln>
        </p:spPr>
        <p:txBody>
          <a:bodyPr vert="horz" wrap="square" lIns="91440" tIns="45720" rIns="91440" bIns="45720" anchor="ctr" anchorCtr="0"/>
          <a:lstStyle/>
          <a:p>
            <a:pPr>
              <a:buNone/>
            </a:pP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Điền v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 B.15 quá trình tiêu hóa T.Ă trong ống tiêu hóa ở người </a:t>
            </a:r>
          </a:p>
          <a:p>
            <a:pPr>
              <a:buNone/>
            </a:pP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đánh dấu 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các cột TH cơ học v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 hóa học?</a:t>
            </a:r>
            <a:endParaRPr sz="28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dirty="0"/>
          </a:p>
        </p:txBody>
      </p:sp>
      <p:pic>
        <p:nvPicPr>
          <p:cNvPr id="3075" name="Picture 5" descr="C:\Users\Vo\Desktop\images (1)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219200"/>
            <a:ext cx="5943600" cy="5029200"/>
          </a:xfrm>
          <a:ln/>
        </p:spPr>
      </p:pic>
      <p:sp>
        <p:nvSpPr>
          <p:cNvPr id="6" name="Cloud 5"/>
          <p:cNvSpPr/>
          <p:nvPr/>
        </p:nvSpPr>
        <p:spPr bwMode="auto">
          <a:xfrm>
            <a:off x="6705600" y="1295400"/>
            <a:ext cx="2209800" cy="1676400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None/>
            </a:pP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gọi  l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vật gì? 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loud 4"/>
          <p:cNvSpPr/>
          <p:nvPr/>
        </p:nvSpPr>
        <p:spPr bwMode="auto">
          <a:xfrm>
            <a:off x="6553200" y="3276600"/>
            <a:ext cx="2590800" cy="1905000"/>
          </a:xfrm>
          <a:prstGeom prst="clou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None/>
            </a:pP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vật v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người gọi  l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sinh vật gì? </a:t>
            </a:r>
            <a:endParaRPr sz="2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Content Placeholder 33793"/>
          <p:cNvGraphicFramePr>
            <a:graphicFrameLocks noGrp="1"/>
          </p:cNvGraphicFramePr>
          <p:nvPr>
            <p:ph/>
          </p:nvPr>
        </p:nvGraphicFramePr>
        <p:xfrm>
          <a:off x="304800" y="1828800"/>
          <a:ext cx="8534400" cy="4419600"/>
        </p:xfrm>
        <a:graphic>
          <a:graphicData uri="http://schemas.openxmlformats.org/drawingml/2006/table">
            <a:tbl>
              <a:tblPr/>
              <a:tblGrid>
                <a:gridCol w="914400"/>
                <a:gridCol w="2133600"/>
                <a:gridCol w="2590800"/>
                <a:gridCol w="2895600"/>
              </a:tblGrid>
              <a:tr h="8477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STT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Bộ phận</a:t>
                      </a:r>
                      <a:endParaRPr lang="en-US" sz="28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A53C2B"/>
                          </a:solidFill>
                          <a:latin typeface="Times New Roman" panose="02020603050405020304" pitchFamily="18" charset="0"/>
                        </a:rPr>
                        <a:t>Tiêu hóa cơ học</a:t>
                      </a:r>
                      <a:endParaRPr lang="en-US" sz="2800" b="1" dirty="0">
                        <a:solidFill>
                          <a:srgbClr val="A53C2B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b="1" dirty="0">
                          <a:solidFill>
                            <a:srgbClr val="A53C2B"/>
                          </a:solidFill>
                          <a:latin typeface="Times New Roman" panose="02020603050405020304" pitchFamily="18" charset="0"/>
                        </a:rPr>
                        <a:t>Tiêu hóa hóa học</a:t>
                      </a:r>
                      <a:endParaRPr lang="en-US" sz="2800" b="1" dirty="0">
                        <a:solidFill>
                          <a:srgbClr val="A53C2B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1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Miệng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2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Thực quản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86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3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Dạ dày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4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Ruột non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9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5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8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</a:rPr>
                        <a:t>Ruột già</a:t>
                      </a:r>
                      <a:endParaRPr lang="en-US" sz="28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endParaRPr lang="en-US" sz="2800" dirty="0"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31" name="Text Box 39"/>
          <p:cNvSpPr txBox="1"/>
          <p:nvPr/>
        </p:nvSpPr>
        <p:spPr>
          <a:xfrm>
            <a:off x="457200" y="609600"/>
            <a:ext cx="8686800" cy="946150"/>
          </a:xfrm>
          <a:prstGeom prst="rect">
            <a:avLst/>
          </a:prstGeom>
          <a:gradFill rotWithShape="1">
            <a:gsLst>
              <a:gs pos="0">
                <a:srgbClr val="FFCCFF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800" b="1" i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15: Tiêu hóa thức ăn trong các bộ phận của ống tiêu hóa ở người</a:t>
            </a:r>
            <a:endParaRPr sz="2800" b="1" i="1" dirty="0">
              <a:solidFill>
                <a:srgbClr val="008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66" name="Text Box 42"/>
          <p:cNvSpPr txBox="1"/>
          <p:nvPr/>
        </p:nvSpPr>
        <p:spPr>
          <a:xfrm>
            <a:off x="4495800" y="2895600"/>
            <a:ext cx="45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67" name="Text Box 43"/>
          <p:cNvSpPr txBox="1"/>
          <p:nvPr/>
        </p:nvSpPr>
        <p:spPr>
          <a:xfrm>
            <a:off x="4495800" y="3581400"/>
            <a:ext cx="45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68" name="Text Box 44"/>
          <p:cNvSpPr txBox="1"/>
          <p:nvPr/>
        </p:nvSpPr>
        <p:spPr>
          <a:xfrm>
            <a:off x="4495800" y="4343400"/>
            <a:ext cx="45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69" name="Text Box 45"/>
          <p:cNvSpPr txBox="1"/>
          <p:nvPr/>
        </p:nvSpPr>
        <p:spPr>
          <a:xfrm>
            <a:off x="4495800" y="5105400"/>
            <a:ext cx="3810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70" name="Text Box 46"/>
          <p:cNvSpPr txBox="1"/>
          <p:nvPr/>
        </p:nvSpPr>
        <p:spPr>
          <a:xfrm>
            <a:off x="4495800" y="5715000"/>
            <a:ext cx="45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71" name="Text Box 47"/>
          <p:cNvSpPr txBox="1"/>
          <p:nvPr/>
        </p:nvSpPr>
        <p:spPr>
          <a:xfrm>
            <a:off x="7315200" y="2895600"/>
            <a:ext cx="45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72" name="Text Box 48"/>
          <p:cNvSpPr txBox="1"/>
          <p:nvPr/>
        </p:nvSpPr>
        <p:spPr>
          <a:xfrm>
            <a:off x="7315200" y="4343400"/>
            <a:ext cx="45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26673" name="Text Box 49"/>
          <p:cNvSpPr txBox="1"/>
          <p:nvPr/>
        </p:nvSpPr>
        <p:spPr>
          <a:xfrm>
            <a:off x="7315200" y="5105400"/>
            <a:ext cx="457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dirty="0">
                <a:latin typeface="Arial" panose="020B0604020202020204" pitchFamily="34" charset="0"/>
              </a:rPr>
              <a:t>x</a:t>
            </a:r>
          </a:p>
        </p:txBody>
      </p:sp>
      <p:sp>
        <p:nvSpPr>
          <p:cNvPr id="33840" name="AutoShape 50">
            <a:hlinkClick r:id="rId2" action="ppaction://hlinkfile"/>
          </p:cNvPr>
          <p:cNvSpPr/>
          <p:nvPr/>
        </p:nvSpPr>
        <p:spPr>
          <a:xfrm>
            <a:off x="8534400" y="6400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66" grpId="0"/>
      <p:bldP spid="26667" grpId="0"/>
      <p:bldP spid="26668" grpId="0"/>
      <p:bldP spid="26669" grpId="0"/>
      <p:bldP spid="26670" grpId="0"/>
      <p:bldP spid="26671" grpId="0"/>
      <p:bldP spid="26672" grpId="0"/>
      <p:bldP spid="2667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 vert="horz" wrap="square" lIns="91440" tIns="45720" rIns="91440" bIns="45720" numCol="1" anchor="ctr" anchorCtr="0" compatLnSpc="1"/>
          <a:lstStyle/>
          <a:p>
            <a:pPr algn="l" eaLnBrk="1" hangingPunct="1">
              <a:spcBef>
                <a:spcPct val="50000"/>
              </a:spcBef>
            </a:pPr>
            <a:r>
              <a:rPr lang="en-US" altLang="en-US" sz="3200" b="1" u="sng" dirty="0">
                <a:solidFill>
                  <a:srgbClr val="1E4649"/>
                </a:solidFill>
                <a:latin typeface="Times New Roman" panose="02020603050405020304" pitchFamily="18" charset="0"/>
              </a:rPr>
              <a:t>Chiều hướng tiến hóa về hệ tiêu hóa của ĐV</a:t>
            </a:r>
            <a:r>
              <a:rPr lang="en-US" altLang="en-US" sz="3200" b="1" dirty="0">
                <a:solidFill>
                  <a:srgbClr val="1E4649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3200" dirty="0">
                <a:solidFill>
                  <a:srgbClr val="1E464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4819" name="Text Box 7"/>
          <p:cNvSpPr txBox="1"/>
          <p:nvPr/>
        </p:nvSpPr>
        <p:spPr>
          <a:xfrm>
            <a:off x="762000" y="1905000"/>
            <a:ext cx="78486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Từ chưa có cơ quan tiêu hóa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cơ quan tiêu hóa  </a:t>
            </a:r>
          </a:p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từ túi tiêu hóa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ống tiêu hóa</a:t>
            </a:r>
            <a:endParaRPr lang="en-US" altLang="en-US" sz="2400" b="1" dirty="0">
              <a:solidFill>
                <a:schemeClr val="accent2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20" name="Text Box 8"/>
          <p:cNvSpPr txBox="1"/>
          <p:nvPr/>
        </p:nvSpPr>
        <p:spPr>
          <a:xfrm>
            <a:off x="762000" y="3352800"/>
            <a:ext cx="7010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21" name="Text Box 9"/>
          <p:cNvSpPr txBox="1"/>
          <p:nvPr/>
        </p:nvSpPr>
        <p:spPr>
          <a:xfrm>
            <a:off x="457200" y="3505200"/>
            <a:ext cx="80010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- Sự chuyên hóa cao của các </a:t>
            </a:r>
            <a:r>
              <a:rPr sz="2400" b="1" i="1" dirty="0">
                <a:solidFill>
                  <a:srgbClr val="99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phận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ống tiêu hóa </a:t>
            </a:r>
          </a:p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→ l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tăng hiệu quả tiêu hóa T.Ă</a:t>
            </a:r>
            <a:endParaRPr lang="en-US" altLang="en-US" sz="2400" b="1" dirty="0">
              <a:solidFill>
                <a:srgbClr val="00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22" name="Text Box 10"/>
          <p:cNvSpPr txBox="1"/>
          <p:nvPr/>
        </p:nvSpPr>
        <p:spPr>
          <a:xfrm>
            <a:off x="762000" y="5029200"/>
            <a:ext cx="7848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23" name="Text Box 11"/>
          <p:cNvSpPr txBox="1"/>
          <p:nvPr/>
        </p:nvSpPr>
        <p:spPr>
          <a:xfrm>
            <a:off x="609600" y="4953000"/>
            <a:ext cx="8153400" cy="1016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-Từ tiêu hóa nội b</a:t>
            </a:r>
            <a:r>
              <a:rPr sz="2400" b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tiêu hóa ngoại b</a:t>
            </a:r>
            <a:r>
              <a:rPr sz="2400" b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Nhờ tiêu hóa</a:t>
            </a:r>
          </a:p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ngoại b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ĐV ăn được T.Ă có kích thước lớn hơn.</a:t>
            </a:r>
            <a:endParaRPr lang="en-US" altLang="en-US" sz="2400" b="1" dirty="0">
              <a:solidFill>
                <a:schemeClr val="accent2"/>
              </a:solidFill>
              <a:latin typeface="VNI-Times" pitchFamily="2" charset="0"/>
            </a:endParaRPr>
          </a:p>
        </p:txBody>
      </p:sp>
      <p:sp>
        <p:nvSpPr>
          <p:cNvPr id="70669" name="Text Box 13"/>
          <p:cNvSpPr txBox="1">
            <a:spLocks noChangeArrowheads="1"/>
          </p:cNvSpPr>
          <p:nvPr/>
        </p:nvSpPr>
        <p:spPr bwMode="auto">
          <a:xfrm>
            <a:off x="914400" y="1371600"/>
            <a:ext cx="51816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tạo: </a:t>
            </a:r>
            <a:r>
              <a:rPr lang="en-US" altLang="en-US" sz="2800" b="1" i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en-US" altLang="en-US" sz="2800" b="1" i="1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</a:t>
            </a:r>
            <a:r>
              <a:rPr lang="en-US" altLang="en-US" sz="2800" b="1" i="1" dirty="0">
                <a:solidFill>
                  <a:srgbClr val="59595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i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phức tạp </a:t>
            </a:r>
            <a:endParaRPr lang="en-US" altLang="en-US" sz="2800" b="1" i="1" u="sng" dirty="0">
              <a:solidFill>
                <a:srgbClr val="59595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25" name="Text Box 14"/>
          <p:cNvSpPr txBox="1"/>
          <p:nvPr/>
        </p:nvSpPr>
        <p:spPr>
          <a:xfrm>
            <a:off x="1219200" y="3048000"/>
            <a:ext cx="3429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26" name="Text Box 15"/>
          <p:cNvSpPr txBox="1"/>
          <p:nvPr/>
        </p:nvSpPr>
        <p:spPr>
          <a:xfrm>
            <a:off x="914400" y="2895600"/>
            <a:ext cx="7543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chuyên hóa về chức năng: 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rõ rệt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827" name="Text Box 16"/>
          <p:cNvSpPr txBox="1"/>
          <p:nvPr/>
        </p:nvSpPr>
        <p:spPr>
          <a:xfrm>
            <a:off x="1219200" y="4572000"/>
            <a:ext cx="44196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4828" name="Text Box 17"/>
          <p:cNvSpPr txBox="1"/>
          <p:nvPr/>
        </p:nvSpPr>
        <p:spPr>
          <a:xfrm>
            <a:off x="914400" y="4419600"/>
            <a:ext cx="626427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tiến hóa về hình thức tiêu hóa:</a:t>
            </a:r>
            <a:endParaRPr lang="en-US" altLang="en-US" sz="2800" b="1" u="sng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62000"/>
          </a:xfrm>
          <a:ln/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biện pháp phòng bệnh đường tiêu hoá</a:t>
            </a:r>
            <a:endParaRPr lang="en-US" altLang="en-US" sz="32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381000" y="1066800"/>
            <a:ext cx="8763000" cy="5257800"/>
          </a:xfrm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1.Ăn uống hợp vệ sinh , đúng giờ , khoa học</a:t>
            </a:r>
          </a:p>
          <a:p>
            <a:pPr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2.Rửa tay trước khi ăn, Ăn chậm , nhai kĩ </a:t>
            </a:r>
          </a:p>
          <a:p>
            <a:pPr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3.Thực hiện các biện pháp an to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thực phẩm : rửa sạch , nấu chín , che đậy cẩn thận </a:t>
            </a:r>
            <a:r>
              <a:rPr lang="en-US" alt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4.Vệ sinh răng miệng đúng cách</a:t>
            </a:r>
          </a:p>
          <a:p>
            <a:pPr eaLnBrk="1" hangingPunct="1"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5.Khẩu phần ăn phải cung cấp đầy đủ các chất dinh dưỡng </a:t>
            </a:r>
          </a:p>
          <a:p>
            <a:pPr eaLnBrk="1" hangingPunct="1">
              <a:buNone/>
            </a:pP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AutoShape 4" descr="Walnut"/>
          <p:cNvSpPr txBox="1">
            <a:spLocks noChangeArrowheads="1"/>
          </p:cNvSpPr>
          <p:nvPr/>
        </p:nvSpPr>
        <p:spPr bwMode="auto">
          <a:xfrm>
            <a:off x="3886200" y="1295400"/>
            <a:ext cx="4572000" cy="2895600"/>
          </a:xfrm>
          <a:prstGeom prst="cloudCallout">
            <a:avLst>
              <a:gd name="adj1" fmla="val -23083"/>
              <a:gd name="adj2" fmla="val 63778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/>
          <a:lstStyle/>
          <a:p>
            <a:pPr marL="342900" indent="-342900" eaLnBrk="0" hangingPunct="0">
              <a:spcBef>
                <a:spcPct val="20000"/>
              </a:spcBef>
              <a:buNone/>
            </a:pP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sz="28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biện pháp  phòng ngừa  bệnh đường tiêu hóa?</a:t>
            </a:r>
            <a:endParaRPr sz="2800" b="1" i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47541" y="838200"/>
            <a:ext cx="343555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41987" name="Content Placeholder 1"/>
          <p:cNvSpPr>
            <a:spLocks noGrp="1"/>
          </p:cNvSpPr>
          <p:nvPr>
            <p:ph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/>
          <p:nvPr/>
        </p:nvSpPr>
        <p:spPr>
          <a:xfrm>
            <a:off x="304800" y="457200"/>
            <a:ext cx="86106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sz="28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tiêu hoá hoá học diễn ra chủ yếu ở cơ quan n</a:t>
            </a:r>
            <a:r>
              <a:rPr sz="2800" b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sau đây</a:t>
            </a:r>
            <a:endParaRPr sz="2800" dirty="0">
              <a:solidFill>
                <a:srgbClr val="33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797" name="Oval 5"/>
          <p:cNvSpPr/>
          <p:nvPr/>
        </p:nvSpPr>
        <p:spPr>
          <a:xfrm>
            <a:off x="2286000" y="5410200"/>
            <a:ext cx="457200" cy="533400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3803" name="Oval 11"/>
          <p:cNvSpPr/>
          <p:nvPr/>
        </p:nvSpPr>
        <p:spPr>
          <a:xfrm>
            <a:off x="3048000" y="2362200"/>
            <a:ext cx="457200" cy="533400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3804" name="Text Box 12"/>
          <p:cNvSpPr txBox="1"/>
          <p:nvPr/>
        </p:nvSpPr>
        <p:spPr>
          <a:xfrm>
            <a:off x="304800" y="3576638"/>
            <a:ext cx="8153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Động vật n</a:t>
            </a:r>
            <a:r>
              <a:rPr sz="2800" b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sau đây tiêu hóa nội b</a:t>
            </a:r>
            <a:r>
              <a:rPr sz="2800" b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800" b="1" dirty="0">
              <a:solidFill>
                <a:srgbClr val="33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05" name="Text Box 13"/>
          <p:cNvSpPr txBox="1"/>
          <p:nvPr/>
        </p:nvSpPr>
        <p:spPr>
          <a:xfrm>
            <a:off x="2286000" y="4114800"/>
            <a:ext cx="3352800" cy="2462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Ruột khoang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Giun dẹp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ĐV đơn b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Thủy tức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807" name="Text Box 15"/>
          <p:cNvSpPr txBox="1"/>
          <p:nvPr/>
        </p:nvSpPr>
        <p:spPr>
          <a:xfrm>
            <a:off x="3048000" y="1066800"/>
            <a:ext cx="2362200" cy="24622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just"/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A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Thực quản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Diều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Ruột non</a:t>
            </a:r>
          </a:p>
          <a:p>
            <a:pPr>
              <a:spcBef>
                <a:spcPct val="50000"/>
              </a:spcBef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Ruột gi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  <p:bldP spid="33797" grpId="0" animBg="1"/>
      <p:bldP spid="33803" grpId="0" animBg="1"/>
      <p:bldP spid="33804" grpId="0"/>
      <p:bldP spid="33805" grpId="0"/>
      <p:bldP spid="3380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4" name="Text Box 38"/>
          <p:cNvSpPr txBox="1"/>
          <p:nvPr/>
        </p:nvSpPr>
        <p:spPr>
          <a:xfrm>
            <a:off x="228600" y="1143000"/>
            <a:ext cx="8686800" cy="2246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Tuyến n</a:t>
            </a:r>
            <a:r>
              <a:rPr sz="2800" b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sau đây không phải l</a:t>
            </a:r>
            <a:r>
              <a:rPr sz="2800" b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tuyến tiêu hoá:</a:t>
            </a:r>
            <a:endParaRPr sz="2800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A- Tuyến nước bọt				</a:t>
            </a:r>
          </a:p>
          <a:p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B- Tuyến tụy	</a:t>
            </a:r>
          </a:p>
          <a:p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C- Tuyến ruột				</a:t>
            </a:r>
          </a:p>
          <a:p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D- Tuyến yên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15" name="Text Box 39"/>
          <p:cNvSpPr txBox="1"/>
          <p:nvPr/>
        </p:nvSpPr>
        <p:spPr>
          <a:xfrm>
            <a:off x="304800" y="3810000"/>
            <a:ext cx="8458200" cy="2246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8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Trong mề g</a:t>
            </a:r>
            <a:r>
              <a:rPr sz="2800" b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thường có những hạt sỏi nhỏ l</a:t>
            </a:r>
            <a:r>
              <a:rPr sz="2800" b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do:</a:t>
            </a:r>
            <a:endParaRPr sz="2800" dirty="0">
              <a:solidFill>
                <a:srgbClr val="33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A- G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có răng nên ăn nhầm	</a:t>
            </a:r>
          </a:p>
          <a:p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B- Ăn để bổ sung các chất</a:t>
            </a:r>
          </a:p>
          <a:p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C- Dạ d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có lớp cơ khoẻ để tiêu hoá	</a:t>
            </a:r>
          </a:p>
          <a:p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D- Trợ giúp cho quá trình tiêu hoá cơ học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617" name="Oval 41"/>
          <p:cNvSpPr/>
          <p:nvPr/>
        </p:nvSpPr>
        <p:spPr>
          <a:xfrm>
            <a:off x="1066800" y="2895600"/>
            <a:ext cx="533400" cy="609600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24618" name="Oval 42"/>
          <p:cNvSpPr/>
          <p:nvPr/>
        </p:nvSpPr>
        <p:spPr>
          <a:xfrm>
            <a:off x="1143000" y="5486400"/>
            <a:ext cx="533400" cy="609600"/>
          </a:xfrm>
          <a:prstGeom prst="ellipse">
            <a:avLst/>
          </a:prstGeom>
          <a:noFill/>
          <a:ln w="28575" cap="flat" cmpd="sng">
            <a:solidFill>
              <a:srgbClr val="FF00FF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6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4" grpId="0"/>
      <p:bldP spid="24617" grpId="0" animBg="1"/>
      <p:bldP spid="2461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7"/>
          <p:cNvSpPr>
            <a:spLocks noTextEdit="1"/>
          </p:cNvSpPr>
          <p:nvPr/>
        </p:nvSpPr>
        <p:spPr>
          <a:xfrm>
            <a:off x="76200" y="0"/>
            <a:ext cx="2314575" cy="698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74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có biết?</a:t>
            </a:r>
          </a:p>
        </p:txBody>
      </p:sp>
      <p:sp>
        <p:nvSpPr>
          <p:cNvPr id="68616" name="Text Box 8"/>
          <p:cNvSpPr txBox="1"/>
          <p:nvPr/>
        </p:nvSpPr>
        <p:spPr>
          <a:xfrm>
            <a:off x="2819400" y="152400"/>
            <a:ext cx="5257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 dirty="0">
                <a:solidFill>
                  <a:srgbClr val="0000CC"/>
                </a:solidFill>
                <a:latin typeface="Times New Roman" panose="02020603050405020304" pitchFamily="18" charset="0"/>
              </a:rPr>
              <a:t>Động vật nào phàm ăn nhất?</a:t>
            </a:r>
          </a:p>
        </p:txBody>
      </p:sp>
      <p:sp>
        <p:nvSpPr>
          <p:cNvPr id="68620" name="Text Box 12"/>
          <p:cNvSpPr txBox="1"/>
          <p:nvPr/>
        </p:nvSpPr>
        <p:spPr>
          <a:xfrm>
            <a:off x="381000" y="5791200"/>
            <a:ext cx="85344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dirty="0">
                <a:solidFill>
                  <a:srgbClr val="29432A"/>
                </a:solidFill>
                <a:latin typeface="Times New Roman" panose="02020603050405020304" pitchFamily="18" charset="0"/>
              </a:rPr>
              <a:t>Mỗi ngày một chú voi trưởng thành có thể ăn hết 200</a:t>
            </a:r>
            <a:r>
              <a:rPr sz="2400" i="1" dirty="0">
                <a:solidFill>
                  <a:srgbClr val="29432A"/>
                </a:solidFill>
                <a:latin typeface="Times New Roman" panose="02020603050405020304" pitchFamily="18" charset="0"/>
              </a:rPr>
              <a:t>kg</a:t>
            </a:r>
            <a:r>
              <a:rPr sz="2400" dirty="0">
                <a:solidFill>
                  <a:srgbClr val="29432A"/>
                </a:solidFill>
                <a:latin typeface="Times New Roman" panose="02020603050405020304" pitchFamily="18" charset="0"/>
              </a:rPr>
              <a:t> thức ăn và uống 200</a:t>
            </a:r>
            <a:r>
              <a:rPr sz="2400" i="1" dirty="0">
                <a:solidFill>
                  <a:srgbClr val="29432A"/>
                </a:solidFill>
                <a:latin typeface="Times New Roman" panose="02020603050405020304" pitchFamily="18" charset="0"/>
              </a:rPr>
              <a:t>l </a:t>
            </a:r>
            <a:r>
              <a:rPr sz="2400" dirty="0">
                <a:solidFill>
                  <a:srgbClr val="29432A"/>
                </a:solidFill>
                <a:latin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rgbClr val="29432A"/>
                </a:solidFill>
                <a:latin typeface="Times New Roman" panose="02020603050405020304" pitchFamily="18" charset="0"/>
              </a:rPr>
              <a:t> mỗi ngày</a:t>
            </a:r>
            <a:endParaRPr lang="vi-VN" sz="2400" i="1" dirty="0">
              <a:solidFill>
                <a:srgbClr val="29432A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8622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14400"/>
            <a:ext cx="6629400" cy="4648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6" grpId="0"/>
      <p:bldP spid="686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8229600" cy="2362200"/>
          </a:xfrm>
          <a:ln/>
        </p:spPr>
        <p:txBody>
          <a:bodyPr vert="horz" wrap="square" lIns="91440" tIns="45720" rIns="91440" bIns="45720" anchor="ctr" anchorCtr="0"/>
          <a:lstStyle/>
          <a:p>
            <a:pPr algn="l"/>
            <a:r>
              <a:rPr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743200"/>
            <a:ext cx="42291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533400"/>
            <a:ext cx="47244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533400"/>
            <a:ext cx="3962400" cy="2438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89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2971800"/>
            <a:ext cx="4419600" cy="2895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lstStyle/>
          <a:p>
            <a:endParaRPr dirty="0"/>
          </a:p>
        </p:txBody>
      </p:sp>
      <p:pic>
        <p:nvPicPr>
          <p:cNvPr id="17411" name="Picture 2" descr="C:\Users\Vo\Desktop\image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685800"/>
            <a:ext cx="2590800" cy="2743200"/>
          </a:xfrm>
          <a:ln/>
        </p:spPr>
      </p:pic>
      <p:pic>
        <p:nvPicPr>
          <p:cNvPr id="17412" name="Picture 3" descr="C:\Users\Vo\Desktop\tải xuố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2895600"/>
            <a:ext cx="228600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4" descr="C:\Users\Vo\Desktop\tải xuống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191000"/>
            <a:ext cx="1876425" cy="1676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6" descr="C:\Users\Vo\Desktop\tải xuống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4191000"/>
            <a:ext cx="19050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 descr="C:\Users\Vo\Desktop\images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990600"/>
            <a:ext cx="2667000" cy="2362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609600" y="457200"/>
            <a:ext cx="8382000" cy="1295400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 – CHUYỂN HÓA VẬT CHẤT VÀ</a:t>
            </a:r>
            <a:br>
              <a:rPr kumimoji="0" lang="en-US" sz="40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n-US" sz="40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NĂNG LƯỢNG Ở ĐỘNG VẬT</a:t>
            </a:r>
            <a:r>
              <a:rPr kumimoji="0" lang="en-US" sz="36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3600" b="1" i="0" u="none" strike="noStrike" kern="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5" name="Subtitle 2"/>
          <p:cNvSpPr>
            <a:spLocks noGrp="1"/>
          </p:cNvSpPr>
          <p:nvPr>
            <p:ph type="subTitle" idx="1"/>
          </p:nvPr>
        </p:nvSpPr>
        <p:spPr>
          <a:ln/>
        </p:spPr>
        <p:txBody>
          <a:bodyPr vert="horz" wrap="square" lIns="91440" tIns="45720" rIns="91440" bIns="45720" anchor="t" anchorCtr="0"/>
          <a:lstStyle/>
          <a:p>
            <a:pPr eaLnBrk="1" hangingPunct="1">
              <a:buClrTx/>
              <a:buSzTx/>
              <a:buFontTx/>
            </a:pPr>
            <a:endParaRPr dirty="0"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8513" y="2967038"/>
            <a:ext cx="185738" cy="76993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4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1600200"/>
            <a:ext cx="822960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15: TIÊU HÓA Ở ĐỘNG VẬT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86685" y="2438400"/>
            <a:ext cx="3506470" cy="52197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 w="11430"/>
                <a:solidFill>
                  <a:srgbClr val="A53C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TIÊU HÓA LÀ GÌ?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454660" y="3244850"/>
            <a:ext cx="346202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609600" indent="-609600" eaLnBrk="1" hangingPunct="1">
              <a:buNone/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1.Khái niệm tiêu hóa: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46405" y="3930650"/>
            <a:ext cx="419798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609600" indent="-609600" eaLnBrk="1" hangingPunct="1">
              <a:buNone/>
            </a:pP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2.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sym typeface="+mn-ea"/>
              </a:rPr>
              <a:t>Các hình thức tiêu hóa :</a:t>
            </a:r>
            <a:endParaRPr lang="en-US" sz="2800" b="1"/>
          </a:p>
        </p:txBody>
      </p:sp>
      <p:sp>
        <p:nvSpPr>
          <p:cNvPr id="7" name="Text Box 6"/>
          <p:cNvSpPr txBox="1"/>
          <p:nvPr/>
        </p:nvSpPr>
        <p:spPr>
          <a:xfrm>
            <a:off x="273685" y="4692650"/>
            <a:ext cx="711390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noProof="0" dirty="0">
                <a:ln w="11430"/>
                <a:solidFill>
                  <a:srgbClr val="A53C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TIÊU HÓA Ở ĐỘNG VẬT CHƯA CÓ CƠ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sz="2800" b="1" noProof="0" dirty="0">
                <a:ln w="11430"/>
                <a:solidFill>
                  <a:srgbClr val="A53C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QUAN  TIÊU HÓA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118110" y="5683250"/>
            <a:ext cx="901446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 noProof="0" dirty="0">
                <a:ln w="11430"/>
                <a:solidFill>
                  <a:srgbClr val="A53C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III.TIÊU HÓA Ở ĐỘNG VẬT CÓ CƠ QUAN TIÊU HÓA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AutoShape 3"/>
          <p:cNvSpPr/>
          <p:nvPr/>
        </p:nvSpPr>
        <p:spPr>
          <a:xfrm>
            <a:off x="304800" y="838200"/>
            <a:ext cx="3733800" cy="685800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 anchor="ctr" anchorCtr="0"/>
          <a:lstStyle/>
          <a:p>
            <a:pPr algn="ctr">
              <a:spcBef>
                <a:spcPct val="50000"/>
              </a:spcBef>
            </a:pPr>
            <a:r>
              <a:rPr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.Khái niệm tiêu hóa:</a:t>
            </a:r>
            <a:endParaRPr sz="3200" b="1" dirty="0">
              <a:solidFill>
                <a:srgbClr val="0066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2" name="AutoShape 4" descr="Walnut"/>
          <p:cNvSpPr/>
          <p:nvPr/>
        </p:nvSpPr>
        <p:spPr>
          <a:xfrm>
            <a:off x="4572000" y="381000"/>
            <a:ext cx="4191000" cy="2209800"/>
          </a:xfrm>
          <a:prstGeom prst="cloudCallout">
            <a:avLst>
              <a:gd name="adj1" fmla="val -23083"/>
              <a:gd name="adj2" fmla="val 63778"/>
            </a:avLst>
          </a:prstGeom>
          <a:solidFill>
            <a:srgbClr val="27F940"/>
          </a:solidFill>
          <a:ln w="9525" cap="flat" cmpd="sng">
            <a:solidFill>
              <a:schemeClr val="tx1"/>
            </a:solidFill>
            <a:prstDash val="solid"/>
            <a:headEnd type="none" w="sm" len="sm"/>
            <a:tailEnd type="none" w="sm" len="sm"/>
          </a:ln>
        </p:spPr>
        <p:txBody>
          <a:bodyPr anchor="ctr" anchorCtr="0"/>
          <a:lstStyle/>
          <a:p>
            <a:pPr algn="ctr"/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 về khái niệm tiêu hóa?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3" name="AutoShape 5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152400" y="2133600"/>
            <a:ext cx="533400" cy="457200"/>
          </a:xfrm>
          <a:prstGeom prst="actionButtonBlank">
            <a:avLst/>
          </a:prstGeom>
          <a:noFill/>
          <a:ln w="952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003D99"/>
            </a:prstShdw>
          </a:effectLst>
        </p:spPr>
        <p:txBody>
          <a:bodyPr wrap="none" anchor="ctr" anchorCtr="0"/>
          <a:lstStyle/>
          <a:p>
            <a:pPr algn="ctr"/>
            <a:r>
              <a:rPr sz="3600" b="1" dirty="0"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37894" name="Text Box 6"/>
          <p:cNvSpPr txBox="1"/>
          <p:nvPr/>
        </p:nvSpPr>
        <p:spPr>
          <a:xfrm>
            <a:off x="914400" y="1905000"/>
            <a:ext cx="80010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hóa l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quá trình biến đổi thức ăn th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các chất hữu cơ.</a:t>
            </a:r>
            <a:endParaRPr sz="2800" dirty="0">
              <a:solidFill>
                <a:srgbClr val="33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5" name="AutoShape 7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228600" y="3124200"/>
            <a:ext cx="533400" cy="457200"/>
          </a:xfrm>
          <a:prstGeom prst="actionButtonBlank">
            <a:avLst/>
          </a:prstGeom>
          <a:noFill/>
          <a:ln w="952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003D99"/>
            </a:prstShdw>
          </a:effectLst>
        </p:spPr>
        <p:txBody>
          <a:bodyPr wrap="none" anchor="ctr" anchorCtr="0"/>
          <a:lstStyle/>
          <a:p>
            <a:pPr algn="ctr"/>
            <a:r>
              <a:rPr sz="3600" b="1" dirty="0"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7896" name="Text Box 8"/>
          <p:cNvSpPr txBox="1"/>
          <p:nvPr/>
        </p:nvSpPr>
        <p:spPr>
          <a:xfrm>
            <a:off x="990600" y="2895600"/>
            <a:ext cx="80010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hóa l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quá trình tạo ra các chất dinh dưỡng v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năng lượng, hình th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phân thải ra ngo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cơ thể</a:t>
            </a:r>
            <a:endParaRPr sz="2800" b="1" i="1" dirty="0">
              <a:solidFill>
                <a:srgbClr val="33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7897" name="AutoShape 9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152400" y="4343400"/>
            <a:ext cx="533400" cy="457200"/>
          </a:xfrm>
          <a:prstGeom prst="actionButtonBlank">
            <a:avLst/>
          </a:prstGeom>
          <a:noFill/>
          <a:ln w="952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003D99"/>
            </a:prstShdw>
          </a:effectLst>
        </p:spPr>
        <p:txBody>
          <a:bodyPr wrap="none" anchor="ctr" anchorCtr="0"/>
          <a:lstStyle/>
          <a:p>
            <a:pPr algn="ctr"/>
            <a:r>
              <a:rPr sz="3600" b="1" dirty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7898" name="Text Box 10"/>
          <p:cNvSpPr txBox="1"/>
          <p:nvPr/>
        </p:nvSpPr>
        <p:spPr>
          <a:xfrm>
            <a:off x="914400" y="4038600"/>
            <a:ext cx="7772400" cy="1587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hóa l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quá trình biến đổi thức ăn th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các chất dinh dưỡng v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tạo ra năng lượng.</a:t>
            </a:r>
          </a:p>
          <a:p>
            <a:pPr>
              <a:spcBef>
                <a:spcPct val="50000"/>
              </a:spcBef>
            </a:pPr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37899" name="AutoShape 11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228600" y="5257800"/>
            <a:ext cx="533400" cy="457200"/>
          </a:xfrm>
          <a:prstGeom prst="actionButtonBlank">
            <a:avLst/>
          </a:prstGeom>
          <a:noFill/>
          <a:ln w="952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003D99"/>
            </a:prstShdw>
          </a:effectLst>
        </p:spPr>
        <p:txBody>
          <a:bodyPr wrap="none" anchor="ctr" anchorCtr="0"/>
          <a:lstStyle/>
          <a:p>
            <a:pPr algn="ctr"/>
            <a:r>
              <a:rPr sz="3600" b="1" dirty="0"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37900" name="Text Box 12"/>
          <p:cNvSpPr txBox="1"/>
          <p:nvPr/>
        </p:nvSpPr>
        <p:spPr>
          <a:xfrm>
            <a:off x="990600" y="5029200"/>
            <a:ext cx="7848600" cy="203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dirty="0">
                <a:latin typeface="Arial" panose="020B0604020202020204" pitchFamily="34" charset="0"/>
              </a:rPr>
              <a:t> 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hóa l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quá trình biến đổi các chất dinh dưỡng có trong thức ăn th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những chất đơn giản m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i="1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cơ thể hấp thụ được.</a:t>
            </a:r>
            <a:r>
              <a:rPr sz="2800" dirty="0">
                <a:solidFill>
                  <a:srgbClr val="33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endParaRPr sz="2800" dirty="0">
              <a:latin typeface="Arial" panose="020B0604020202020204" pitchFamily="34" charset="0"/>
            </a:endParaRPr>
          </a:p>
        </p:txBody>
      </p:sp>
      <p:sp>
        <p:nvSpPr>
          <p:cNvPr id="37902" name="AutoShape 14">
            <a:hlinkClick r:id="" action="ppaction://noaction">
              <a:snd r:embed="rId2" name="laser.wav"/>
            </a:hlinkClick>
          </p:cNvPr>
          <p:cNvSpPr/>
          <p:nvPr/>
        </p:nvSpPr>
        <p:spPr>
          <a:xfrm>
            <a:off x="228600" y="5257800"/>
            <a:ext cx="533400" cy="457200"/>
          </a:xfrm>
          <a:prstGeom prst="actionButtonBlank">
            <a:avLst/>
          </a:prstGeom>
          <a:noFill/>
          <a:ln w="9525" cap="flat" cmpd="sng">
            <a:solidFill>
              <a:srgbClr val="0066FF"/>
            </a:solidFill>
            <a:prstDash val="solid"/>
            <a:miter/>
            <a:headEnd type="none" w="med" len="med"/>
            <a:tailEnd type="none" w="med" len="med"/>
          </a:ln>
          <a:effectLst>
            <a:prstShdw prst="shdw17" dist="17961" dir="2699999">
              <a:srgbClr val="003D99"/>
            </a:prstShdw>
          </a:effectLst>
        </p:spPr>
        <p:txBody>
          <a:bodyPr wrap="none" anchor="ctr" anchorCtr="0"/>
          <a:lstStyle/>
          <a:p>
            <a:pPr algn="ctr"/>
            <a:r>
              <a:rPr sz="3600" b="1" dirty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8600" y="152400"/>
            <a:ext cx="402264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A53C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TIÊU HÓA LÀ GÌ?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 animBg="1"/>
      <p:bldP spid="37892" grpId="1" animBg="1"/>
      <p:bldP spid="37893" grpId="0" animBg="1"/>
      <p:bldP spid="37894" grpId="0"/>
      <p:bldP spid="37895" grpId="0" animBg="1"/>
      <p:bldP spid="37896" grpId="0"/>
      <p:bldP spid="37897" grpId="0" animBg="1"/>
      <p:bldP spid="37898" grpId="0"/>
      <p:bldP spid="37899" grpId="0" animBg="1"/>
      <p:bldP spid="37900" grpId="0"/>
      <p:bldP spid="379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838200"/>
            <a:ext cx="8458200" cy="46783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609600" indent="-609600" eaLnBrk="1" hangingPunct="1">
              <a:buNone/>
            </a:pPr>
            <a:r>
              <a:rPr sz="3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1.Khái niệm tiêu hóa:</a:t>
            </a:r>
          </a:p>
          <a:p>
            <a:pPr marL="609600" indent="-609600" eaLnBrk="1" hangingPunct="1">
              <a:buNone/>
            </a:pPr>
            <a:r>
              <a:rPr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Tiêu hóa</a:t>
            </a:r>
            <a:r>
              <a:rPr sz="2800" b="1" i="1" dirty="0">
                <a:solidFill>
                  <a:srgbClr val="404040"/>
                </a:solidFill>
                <a:latin typeface="Times New Roman" panose="02020603050405020304" pitchFamily="18" charset="0"/>
              </a:rPr>
              <a:t>: </a:t>
            </a:r>
            <a:r>
              <a:rPr sz="2800" b="1" dirty="0">
                <a:solidFill>
                  <a:srgbClr val="404040"/>
                </a:solidFill>
                <a:latin typeface="Times New Roman" panose="02020603050405020304" pitchFamily="18" charset="0"/>
              </a:rPr>
              <a:t>là quá trình biến đổi các chất d.dưỡng </a:t>
            </a:r>
          </a:p>
          <a:p>
            <a:pPr marL="609600" indent="-609600" eaLnBrk="1" hangingPunct="1">
              <a:buNone/>
            </a:pPr>
            <a:r>
              <a:rPr sz="2800" b="1" dirty="0">
                <a:solidFill>
                  <a:srgbClr val="404040"/>
                </a:solidFill>
                <a:latin typeface="Times New Roman" panose="02020603050405020304" pitchFamily="18" charset="0"/>
              </a:rPr>
              <a:t>    có trong T.Ă thành những chất đơn giản mà cơ thể </a:t>
            </a:r>
          </a:p>
          <a:p>
            <a:pPr marL="609600" indent="-609600" eaLnBrk="1" hangingPunct="1">
              <a:buNone/>
            </a:pPr>
            <a:r>
              <a:rPr sz="2800" b="1" dirty="0">
                <a:solidFill>
                  <a:srgbClr val="404040"/>
                </a:solidFill>
                <a:latin typeface="Times New Roman" panose="02020603050405020304" pitchFamily="18" charset="0"/>
              </a:rPr>
              <a:t>    hấp thụ được</a:t>
            </a:r>
            <a:r>
              <a:rPr sz="2800" b="1" dirty="0">
                <a:latin typeface="Times New Roman" panose="02020603050405020304" pitchFamily="18" charset="0"/>
              </a:rPr>
              <a:t>.</a:t>
            </a:r>
            <a:endParaRPr sz="2800" b="1" dirty="0">
              <a:solidFill>
                <a:srgbClr val="0DB30D"/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buNone/>
            </a:pP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Các hình thức tiêu hóa :</a:t>
            </a:r>
          </a:p>
          <a:p>
            <a:pPr marL="609600" indent="-609600" eaLnBrk="1" hangingPunct="1">
              <a:buNone/>
            </a:pPr>
            <a:r>
              <a:rPr sz="28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   </a:t>
            </a:r>
            <a:r>
              <a:rPr sz="2800" b="1" i="1" dirty="0">
                <a:solidFill>
                  <a:srgbClr val="FF3300"/>
                </a:solidFill>
                <a:latin typeface="Times New Roman" panose="02020603050405020304" pitchFamily="18" charset="0"/>
              </a:rPr>
              <a:t>Có 2 hình thức</a:t>
            </a:r>
          </a:p>
          <a:p>
            <a:pPr marL="609600" indent="-609600" eaLnBrk="1" hangingPunct="1">
              <a:buNone/>
            </a:pPr>
            <a:r>
              <a:rPr sz="2800" b="1" i="1" dirty="0">
                <a:solidFill>
                  <a:srgbClr val="0DB30D"/>
                </a:solidFill>
                <a:latin typeface="Times New Roman" panose="02020603050405020304" pitchFamily="18" charset="0"/>
              </a:rPr>
              <a:t> </a:t>
            </a:r>
            <a:r>
              <a:rPr sz="2800" b="1" i="1" dirty="0">
                <a:solidFill>
                  <a:srgbClr val="404040"/>
                </a:solidFill>
                <a:latin typeface="Times New Roman" panose="02020603050405020304" pitchFamily="18" charset="0"/>
              </a:rPr>
              <a:t>- </a:t>
            </a:r>
            <a:r>
              <a:rPr sz="2800" b="1" dirty="0">
                <a:solidFill>
                  <a:srgbClr val="404040"/>
                </a:solidFill>
                <a:latin typeface="Times New Roman" panose="02020603050405020304" pitchFamily="18" charset="0"/>
              </a:rPr>
              <a:t>TH nội bào : tiêu hóa T.Ă  ở bên trong  TB</a:t>
            </a:r>
          </a:p>
          <a:p>
            <a:pPr marL="609600" indent="-609600" eaLnBrk="1" hangingPunct="1">
              <a:buNone/>
            </a:pPr>
            <a:r>
              <a:rPr sz="2800" b="1" dirty="0">
                <a:solidFill>
                  <a:srgbClr val="404040"/>
                </a:solidFill>
                <a:latin typeface="Times New Roman" panose="02020603050405020304" pitchFamily="18" charset="0"/>
              </a:rPr>
              <a:t> - TH ngoại bào : tiêu hóa T.Ă  bên ngoài  TB</a:t>
            </a:r>
          </a:p>
        </p:txBody>
      </p:sp>
      <p:sp>
        <p:nvSpPr>
          <p:cNvPr id="8195" name="Explosion 2 3"/>
          <p:cNvSpPr/>
          <p:nvPr/>
        </p:nvSpPr>
        <p:spPr>
          <a:xfrm>
            <a:off x="5638800" y="2133600"/>
            <a:ext cx="3886200" cy="2667000"/>
          </a:xfrm>
          <a:prstGeom prst="irregularSeal2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hình thức tiêu hóa?</a:t>
            </a:r>
            <a:endParaRPr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4022641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 w="11430"/>
                <a:solidFill>
                  <a:srgbClr val="A53C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TIÊU HÓA LÀ GÌ?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83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3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8686800" cy="11699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None/>
            </a:pPr>
            <a:r>
              <a:rPr sz="2800" b="1" dirty="0">
                <a:solidFill>
                  <a:srgbClr val="26267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*Đại diện : 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ĐV đơn b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o: Trùng gi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y, trùng roi, 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5302" name="Picture 6" descr="euglena[1]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2815778">
            <a:off x="360363" y="2924175"/>
            <a:ext cx="3194050" cy="2374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5303" name="Picture 7" descr="paramecium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 l="3560"/>
          <a:stretch>
            <a:fillRect/>
          </a:stretch>
        </p:blipFill>
        <p:spPr>
          <a:xfrm>
            <a:off x="4267200" y="2133600"/>
            <a:ext cx="182880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7"/>
          <p:cNvSpPr/>
          <p:nvPr/>
        </p:nvSpPr>
        <p:spPr>
          <a:xfrm>
            <a:off x="1371600" y="6096000"/>
            <a:ext cx="12192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 roi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0" y="6019800"/>
            <a:ext cx="1524000" cy="381000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 gi</a:t>
            </a: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endParaRPr sz="2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28600"/>
            <a:ext cx="891539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 w="11430"/>
                <a:solidFill>
                  <a:srgbClr val="A53C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TIÊU HÓA Ở ĐỘNG VẬT CHƯA CÓ CƠ QUAN  TIÊU HÓA</a:t>
            </a:r>
          </a:p>
        </p:txBody>
      </p:sp>
      <p:sp>
        <p:nvSpPr>
          <p:cNvPr id="11" name="Cloud 10"/>
          <p:cNvSpPr/>
          <p:nvPr/>
        </p:nvSpPr>
        <p:spPr>
          <a:xfrm>
            <a:off x="5410200" y="2133600"/>
            <a:ext cx="3352800" cy="3048000"/>
          </a:xfrm>
          <a:prstGeom prst="clou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biết đại diện ĐV chưa có CQ tiêu hóa?</a:t>
            </a:r>
            <a:endParaRPr sz="2600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1600200"/>
            <a:ext cx="8001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800" b="1" i="1" dirty="0">
                <a:solidFill>
                  <a:srgbClr val="2F21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sz="2800" b="1" dirty="0">
                <a:solidFill>
                  <a:srgbClr val="2F21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thức tiêu hóa</a:t>
            </a:r>
            <a:r>
              <a:rPr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nội b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o.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1600200" y="2590800"/>
            <a:ext cx="3352800" cy="30480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 trình tiêu hóa diễn ra như thế n</a:t>
            </a:r>
            <a:r>
              <a:rPr sz="26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26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  <p:bldP spid="8" grpId="0" animBg="1"/>
      <p:bldP spid="9" grpId="0" animBg="1"/>
      <p:bldP spid="11" grpId="0" animBg="1"/>
      <p:bldP spid="11" grpId="1" animBg="1"/>
      <p:bldP spid="12" grpId="0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7" name="Picture 5" descr="17- Tieu hoa o trung de giay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125" t="22871" r="17183" b="8513"/>
          <a:stretch>
            <a:fillRect/>
          </a:stretch>
        </p:blipFill>
        <p:spPr>
          <a:xfrm>
            <a:off x="3810000" y="2514600"/>
            <a:ext cx="36576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4279" name="AutoShape 7"/>
          <p:cNvSpPr/>
          <p:nvPr/>
        </p:nvSpPr>
        <p:spPr>
          <a:xfrm>
            <a:off x="381000" y="1295400"/>
            <a:ext cx="7391400" cy="609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>
              <a:spcBef>
                <a:spcPct val="50000"/>
              </a:spcBef>
            </a:pPr>
            <a:r>
              <a:rPr sz="2800" b="1" i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tiêu hóa nội b</a:t>
            </a: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ở ĐV đơn b</a:t>
            </a: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o: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80" name="Arc 8"/>
          <p:cNvSpPr/>
          <p:nvPr/>
        </p:nvSpPr>
        <p:spPr>
          <a:xfrm rot="-2825410" flipH="1">
            <a:off x="5199063" y="3714750"/>
            <a:ext cx="760412" cy="492125"/>
          </a:xfrm>
          <a:custGeom>
            <a:avLst/>
            <a:gdLst>
              <a:gd name="txL" fmla="*/ 0 w 28416"/>
              <a:gd name="txT" fmla="*/ 0 h 21600"/>
              <a:gd name="txR" fmla="*/ 28416 w 28416"/>
              <a:gd name="txB" fmla="*/ 21600 h 21600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28416" h="21600" fill="none">
                <a:moveTo>
                  <a:pt x="0" y="1239"/>
                </a:moveTo>
                <a:cubicBezTo>
                  <a:pt x="2315" y="419"/>
                  <a:pt x="4754" y="-1"/>
                  <a:pt x="7211" y="0"/>
                </a:cubicBezTo>
                <a:cubicBezTo>
                  <a:pt x="17555" y="0"/>
                  <a:pt x="26447" y="7333"/>
                  <a:pt x="28416" y="17488"/>
                </a:cubicBezTo>
              </a:path>
              <a:path w="28416" h="21600" stroke="0">
                <a:moveTo>
                  <a:pt x="0" y="1239"/>
                </a:moveTo>
                <a:cubicBezTo>
                  <a:pt x="2315" y="419"/>
                  <a:pt x="4754" y="-1"/>
                  <a:pt x="7211" y="0"/>
                </a:cubicBezTo>
                <a:cubicBezTo>
                  <a:pt x="17555" y="0"/>
                  <a:pt x="26447" y="7333"/>
                  <a:pt x="28416" y="17488"/>
                </a:cubicBezTo>
                <a:lnTo>
                  <a:pt x="7211" y="21600"/>
                </a:lnTo>
                <a:lnTo>
                  <a:pt x="0" y="1239"/>
                </a:lnTo>
                <a:close/>
              </a:path>
            </a:pathLst>
          </a:custGeom>
          <a:noFill/>
          <a:ln w="76200" cap="flat" cmpd="sng">
            <a:solidFill>
              <a:srgbClr val="66FF33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1" name="Arc 9"/>
          <p:cNvSpPr/>
          <p:nvPr/>
        </p:nvSpPr>
        <p:spPr>
          <a:xfrm rot="-285564" flipH="1" flipV="1">
            <a:off x="4114800" y="5410200"/>
            <a:ext cx="914400" cy="228600"/>
          </a:xfrm>
          <a:custGeom>
            <a:avLst/>
            <a:gdLst>
              <a:gd name="txL" fmla="*/ 0 w 30820"/>
              <a:gd name="txT" fmla="*/ 0 h 21600"/>
              <a:gd name="txR" fmla="*/ 30820 w 30820"/>
              <a:gd name="txB" fmla="*/ 21600 h 21600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30820" h="21600" fill="none">
                <a:moveTo>
                  <a:pt x="-1" y="2066"/>
                </a:moveTo>
                <a:cubicBezTo>
                  <a:pt x="2883" y="705"/>
                  <a:pt x="6031" y="-1"/>
                  <a:pt x="9220" y="0"/>
                </a:cubicBezTo>
                <a:cubicBezTo>
                  <a:pt x="21149" y="0"/>
                  <a:pt x="30820" y="9670"/>
                  <a:pt x="30820" y="21600"/>
                </a:cubicBezTo>
              </a:path>
              <a:path w="30820" h="21600" stroke="0">
                <a:moveTo>
                  <a:pt x="-1" y="2066"/>
                </a:moveTo>
                <a:cubicBezTo>
                  <a:pt x="2883" y="705"/>
                  <a:pt x="6031" y="-1"/>
                  <a:pt x="9220" y="0"/>
                </a:cubicBezTo>
                <a:cubicBezTo>
                  <a:pt x="21149" y="0"/>
                  <a:pt x="30820" y="9670"/>
                  <a:pt x="30820" y="21600"/>
                </a:cubicBezTo>
                <a:lnTo>
                  <a:pt x="9220" y="21600"/>
                </a:lnTo>
                <a:lnTo>
                  <a:pt x="-1" y="2066"/>
                </a:lnTo>
                <a:close/>
              </a:path>
            </a:pathLst>
          </a:custGeom>
          <a:noFill/>
          <a:ln w="76200" cap="flat" cmpd="sng">
            <a:solidFill>
              <a:srgbClr val="0000CC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82" name="Line 10"/>
          <p:cNvSpPr/>
          <p:nvPr/>
        </p:nvSpPr>
        <p:spPr>
          <a:xfrm>
            <a:off x="3657600" y="3886200"/>
            <a:ext cx="838200" cy="152400"/>
          </a:xfrm>
          <a:prstGeom prst="line">
            <a:avLst/>
          </a:prstGeom>
          <a:ln w="571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283" name="Line 11"/>
          <p:cNvSpPr/>
          <p:nvPr/>
        </p:nvSpPr>
        <p:spPr>
          <a:xfrm>
            <a:off x="3733800" y="3048000"/>
            <a:ext cx="838200" cy="152400"/>
          </a:xfrm>
          <a:prstGeom prst="line">
            <a:avLst/>
          </a:prstGeom>
          <a:ln w="571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284" name="Text Box 12"/>
          <p:cNvSpPr txBox="1"/>
          <p:nvPr/>
        </p:nvSpPr>
        <p:spPr>
          <a:xfrm>
            <a:off x="5943600" y="4038600"/>
            <a:ext cx="3048000" cy="830263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không b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tiêu hóa</a:t>
            </a:r>
            <a:endParaRPr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85" name="Line 13"/>
          <p:cNvSpPr/>
          <p:nvPr/>
        </p:nvSpPr>
        <p:spPr>
          <a:xfrm flipH="1">
            <a:off x="5562600" y="4495800"/>
            <a:ext cx="1066800" cy="228600"/>
          </a:xfrm>
          <a:prstGeom prst="line">
            <a:avLst/>
          </a:prstGeom>
          <a:ln w="571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286" name="Text Box 14"/>
          <p:cNvSpPr txBox="1"/>
          <p:nvPr/>
        </p:nvSpPr>
        <p:spPr>
          <a:xfrm>
            <a:off x="304800" y="4495800"/>
            <a:ext cx="3276600" cy="830263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Lizoxom 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 v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không b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tiêu hóa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87" name="Line 15"/>
          <p:cNvSpPr/>
          <p:nvPr/>
        </p:nvSpPr>
        <p:spPr>
          <a:xfrm flipV="1">
            <a:off x="3200400" y="4572000"/>
            <a:ext cx="1676400" cy="228600"/>
          </a:xfrm>
          <a:prstGeom prst="line">
            <a:avLst/>
          </a:prstGeom>
          <a:ln w="5715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4288" name="Text Box 16"/>
          <p:cNvSpPr txBox="1"/>
          <p:nvPr/>
        </p:nvSpPr>
        <p:spPr>
          <a:xfrm>
            <a:off x="762000" y="3429000"/>
            <a:ext cx="3124200" cy="830263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Enzim từ 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lizoxom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không b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tiêu hóa</a:t>
            </a:r>
            <a:endParaRPr sz="24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89" name="Text Box 17"/>
          <p:cNvSpPr txBox="1"/>
          <p:nvPr/>
        </p:nvSpPr>
        <p:spPr>
          <a:xfrm>
            <a:off x="685800" y="2514600"/>
            <a:ext cx="3276600" cy="830263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dinh dưỡng đơn giản đi v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tế b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chất</a:t>
            </a:r>
            <a:endParaRPr sz="24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90" name="AutoShape 18"/>
          <p:cNvSpPr/>
          <p:nvPr/>
        </p:nvSpPr>
        <p:spPr>
          <a:xfrm rot="5010554">
            <a:off x="4386263" y="3770313"/>
            <a:ext cx="300037" cy="80962"/>
          </a:xfrm>
          <a:prstGeom prst="wave">
            <a:avLst>
              <a:gd name="adj1" fmla="val 13005"/>
              <a:gd name="adj2" fmla="val -10000"/>
            </a:avLst>
          </a:prstGeom>
          <a:solidFill>
            <a:srgbClr val="808000"/>
          </a:solidFill>
          <a:ln w="28575" cap="flat" cmpd="sng">
            <a:solidFill>
              <a:srgbClr val="FF3399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54291" name="Text Box 19"/>
          <p:cNvSpPr txBox="1"/>
          <p:nvPr/>
        </p:nvSpPr>
        <p:spPr>
          <a:xfrm>
            <a:off x="1371600" y="5334000"/>
            <a:ext cx="2667000" cy="457200"/>
          </a:xfrm>
          <a:prstGeom prst="rect">
            <a:avLst/>
          </a:prstGeom>
          <a:noFill/>
          <a:ln w="5715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i="1" dirty="0">
                <a:solidFill>
                  <a:srgbClr val="A53C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thải ra ngo</a:t>
            </a:r>
            <a:r>
              <a:rPr sz="2400" b="1" i="1" dirty="0">
                <a:solidFill>
                  <a:srgbClr val="A53C2B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A53C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sz="2400" b="1" i="1" dirty="0">
              <a:solidFill>
                <a:srgbClr val="A53C2B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92" name="Text Box 20"/>
          <p:cNvSpPr txBox="1"/>
          <p:nvPr/>
        </p:nvSpPr>
        <p:spPr>
          <a:xfrm>
            <a:off x="6096000" y="2057400"/>
            <a:ext cx="2133600" cy="461963"/>
          </a:xfrm>
          <a:prstGeom prst="rect">
            <a:avLst/>
          </a:prstGeom>
          <a:solidFill>
            <a:srgbClr val="A6F0F8"/>
          </a:solidFill>
          <a:ln w="12700" cap="flat" cmpd="sng">
            <a:solidFill>
              <a:srgbClr val="FF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 gi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4293" name="Arc 21"/>
          <p:cNvSpPr/>
          <p:nvPr/>
        </p:nvSpPr>
        <p:spPr>
          <a:xfrm flipH="1" flipV="1">
            <a:off x="4953000" y="4648200"/>
            <a:ext cx="533400" cy="3048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 cap="flat" cmpd="sng">
            <a:solidFill>
              <a:srgbClr val="009900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94" name="Arc 22"/>
          <p:cNvSpPr/>
          <p:nvPr/>
        </p:nvSpPr>
        <p:spPr>
          <a:xfrm flipH="1" flipV="1">
            <a:off x="4572000" y="4114800"/>
            <a:ext cx="152400" cy="3810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 cap="flat" cmpd="sng">
            <a:solidFill>
              <a:srgbClr val="FF99FF">
                <a:alpha val="100000"/>
              </a:srgb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95" name="Arc 23"/>
          <p:cNvSpPr/>
          <p:nvPr/>
        </p:nvSpPr>
        <p:spPr>
          <a:xfrm flipH="1">
            <a:off x="4340225" y="3276600"/>
            <a:ext cx="188913" cy="533400"/>
          </a:xfrm>
          <a:custGeom>
            <a:avLst/>
            <a:gdLst>
              <a:gd name="txL" fmla="*/ 0 w 17857"/>
              <a:gd name="txT" fmla="*/ 0 h 21600"/>
              <a:gd name="txR" fmla="*/ 17857 w 17857"/>
              <a:gd name="txB" fmla="*/ 21600 h 21600"/>
            </a:gdLst>
            <a:ahLst/>
            <a:cxnLst>
              <a:cxn ang="0">
                <a:pos x="0" y="2147483647"/>
              </a:cxn>
              <a:cxn ang="0">
                <a:pos x="2147483647" y="2147483647"/>
              </a:cxn>
              <a:cxn ang="0">
                <a:pos x="2147483647" y="2147483647"/>
              </a:cxn>
            </a:cxnLst>
            <a:rect l="txL" t="txT" r="txR" b="txB"/>
            <a:pathLst>
              <a:path w="17857" h="21600" fill="none">
                <a:moveTo>
                  <a:pt x="0" y="249"/>
                </a:moveTo>
                <a:cubicBezTo>
                  <a:pt x="1083" y="83"/>
                  <a:pt x="2177" y="-1"/>
                  <a:pt x="3273" y="0"/>
                </a:cubicBezTo>
                <a:cubicBezTo>
                  <a:pt x="8671" y="0"/>
                  <a:pt x="13874" y="2021"/>
                  <a:pt x="17857" y="5666"/>
                </a:cubicBezTo>
              </a:path>
              <a:path w="17857" h="21600" stroke="0">
                <a:moveTo>
                  <a:pt x="0" y="249"/>
                </a:moveTo>
                <a:cubicBezTo>
                  <a:pt x="1083" y="83"/>
                  <a:pt x="2177" y="-1"/>
                  <a:pt x="3273" y="0"/>
                </a:cubicBezTo>
                <a:cubicBezTo>
                  <a:pt x="8671" y="0"/>
                  <a:pt x="13874" y="2021"/>
                  <a:pt x="17857" y="5666"/>
                </a:cubicBezTo>
                <a:lnTo>
                  <a:pt x="3273" y="21600"/>
                </a:lnTo>
                <a:lnTo>
                  <a:pt x="0" y="249"/>
                </a:lnTo>
                <a:close/>
              </a:path>
            </a:pathLst>
          </a:custGeom>
          <a:noFill/>
          <a:ln w="57150" cap="flat" cmpd="sng">
            <a:solidFill>
              <a:srgbClr val="FF3399">
                <a:alpha val="100000"/>
              </a:srgbClr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4296" name="Arc 24"/>
          <p:cNvSpPr/>
          <p:nvPr/>
        </p:nvSpPr>
        <p:spPr>
          <a:xfrm>
            <a:off x="4800600" y="3276600"/>
            <a:ext cx="533400" cy="1981200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1600" h="21600" fill="none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7150" cap="flat" cmpd="sng">
            <a:solidFill>
              <a:schemeClr val="bg2">
                <a:alpha val="100000"/>
              </a:schemeClr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0" y="228600"/>
            <a:ext cx="8915399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000" b="1" i="0" u="none" strike="noStrike" kern="1200" cap="none" spc="0" normalizeH="0" baseline="0" noProof="0" dirty="0">
                <a:ln w="11430"/>
                <a:solidFill>
                  <a:srgbClr val="A53C2B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TIÊU HÓA Ở ĐỘNG VẬT CHƯA CÓ CƠ QUAN  TIÊU HÓA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10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1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0"/>
                            </p:stCondLst>
                            <p:childTnLst>
                              <p:par>
                                <p:cTn id="44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6" dur="10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2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500"/>
                            </p:stCondLst>
                            <p:childTnLst>
                              <p:par>
                                <p:cTn id="6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10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500"/>
                            </p:stCondLst>
                            <p:childTnLst>
                              <p:par>
                                <p:cTn id="6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3000"/>
                            </p:stCondLst>
                            <p:childTnLst>
                              <p:par>
                                <p:cTn id="6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20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7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4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500"/>
                            </p:stCondLst>
                            <p:childTnLst>
                              <p:par>
                                <p:cTn id="7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6000"/>
                            </p:stCondLst>
                            <p:childTnLst>
                              <p:par>
                                <p:cTn id="8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2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5" dur="5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87" presetID="18" presetClass="entr" presetSubtype="9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89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7000"/>
                            </p:stCondLst>
                            <p:childTnLst>
                              <p:par>
                                <p:cTn id="91" presetID="18" presetClass="entr" presetSubtype="9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3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0"/>
                            </p:stCondLst>
                            <p:childTnLst>
                              <p:par>
                                <p:cTn id="95" presetID="18" presetClass="entr" presetSubtype="9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7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000"/>
                            </p:stCondLst>
                            <p:childTnLst>
                              <p:par>
                                <p:cTn id="99" presetID="18" presetClass="entr" presetSubtype="3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01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3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7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9" grpId="0" animBg="1"/>
      <p:bldP spid="54284" grpId="0"/>
      <p:bldP spid="54286" grpId="0"/>
      <p:bldP spid="54288" grpId="0"/>
      <p:bldP spid="54289" grpId="0"/>
      <p:bldP spid="54290" grpId="0" animBg="1"/>
      <p:bldP spid="54290" grpId="1" animBg="1"/>
      <p:bldP spid="54291" grpId="0"/>
      <p:bldP spid="54292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1571</Words>
  <Application>Microsoft Office PowerPoint</Application>
  <PresentationFormat>On-screen Show (4:3)</PresentationFormat>
  <Paragraphs>221</Paragraphs>
  <Slides>27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B – CHUYỂN HÓA VẬT CHẤT VÀ NĂNG LƯỢNG Ở ĐỘNG VẬT </vt:lpstr>
      <vt:lpstr>PowerPoint Presentation</vt:lpstr>
      <vt:lpstr>PowerPoint Presentation</vt:lpstr>
      <vt:lpstr>PowerPoint Presentation</vt:lpstr>
      <vt:lpstr>PowerPoint Presentation</vt:lpstr>
      <vt:lpstr>Các gđ của quá trình tiêu hóa thức ăn ở trùng giày:</vt:lpstr>
      <vt:lpstr>PowerPoint Presentation</vt:lpstr>
      <vt:lpstr>PowerPoint Presentation</vt:lpstr>
      <vt:lpstr>PowerPoint Presentation</vt:lpstr>
      <vt:lpstr>HOÀN THÀNH PHIẾU HỌC TẬP (4 PHÚT)</vt:lpstr>
      <vt:lpstr>PowerPoint Presentation</vt:lpstr>
      <vt:lpstr>HOÀN THÀNH PHIẾU HỌC TẬP (4 PHÚT)</vt:lpstr>
      <vt:lpstr>HOÀN THÀNH PHIẾU HỌC TẬP (4 PHÚT)</vt:lpstr>
      <vt:lpstr>PowerPoint Presentation</vt:lpstr>
      <vt:lpstr>PowerPoint Presentation</vt:lpstr>
      <vt:lpstr>PowerPoint Presentation</vt:lpstr>
      <vt:lpstr>Chiều hướng tiến hóa về hệ tiêu hóa của ĐV: </vt:lpstr>
      <vt:lpstr>Các biện pháp phòng bệnh đường tiêu hoá</vt:lpstr>
      <vt:lpstr>PowerPoint Presentation</vt:lpstr>
      <vt:lpstr>PowerPoint Presentation</vt:lpstr>
      <vt:lpstr>PowerPoint Presentation</vt:lpstr>
      <vt:lpstr>PowerPoint Presentation</vt:lpstr>
      <vt:lpstr>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VNN.R9</dc:creator>
  <cp:lastModifiedBy>Steven</cp:lastModifiedBy>
  <cp:revision>77</cp:revision>
  <dcterms:created xsi:type="dcterms:W3CDTF">2007-11-16T15:00:32Z</dcterms:created>
  <dcterms:modified xsi:type="dcterms:W3CDTF">2021-12-13T07:19:30Z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838C856B9C184A2CBBC77D3C3E29FEBC</vt:lpwstr>
  </property>
  <property fmtid="{D5CDD505-2E9C-101B-9397-08002B2CF9AE}" pid="3" name="KSOProductBuildVer">
    <vt:lpwstr>1033-11.2.0.10382</vt:lpwstr>
  </property>
</Properties>
</file>